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9" r:id="rId3"/>
    <p:sldId id="271" r:id="rId4"/>
    <p:sldId id="270" r:id="rId5"/>
    <p:sldId id="272" r:id="rId6"/>
    <p:sldId id="273" r:id="rId7"/>
    <p:sldId id="279" r:id="rId8"/>
    <p:sldId id="275" r:id="rId9"/>
    <p:sldId id="276" r:id="rId10"/>
    <p:sldId id="278" r:id="rId11"/>
    <p:sldId id="277" r:id="rId12"/>
    <p:sldId id="26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örkt format 2 - Dekorfärg 5/Dekorfär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5"/>
    <p:restoredTop sz="95701"/>
  </p:normalViewPr>
  <p:slideViewPr>
    <p:cSldViewPr snapToGrid="0" snapToObjects="1" showGuides="1">
      <p:cViewPr varScale="1">
        <p:scale>
          <a:sx n="98" d="100"/>
          <a:sy n="98" d="100"/>
        </p:scale>
        <p:origin x="35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223F7-F849-4BAF-B7A6-0616E87C4FB7}" type="datetimeFigureOut">
              <a:rPr lang="sv-SE" smtClean="0"/>
              <a:t>2019-01-14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70DB5-2918-449F-A437-EFDD1A05331B}" type="slidenum">
              <a:rPr lang="sv-SE" smtClean="0"/>
              <a:t>‹#›</a:t>
            </a:fld>
            <a:endParaRPr lang="sv-SE"/>
          </a:p>
        </p:txBody>
      </p:sp>
    </p:spTree>
    <p:extLst>
      <p:ext uri="{BB962C8B-B14F-4D97-AF65-F5344CB8AC3E}">
        <p14:creationId xmlns:p14="http://schemas.microsoft.com/office/powerpoint/2010/main" val="358017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Tobakdpolicy</a:t>
            </a:r>
            <a:endParaRPr lang="sv-SE" dirty="0" smtClean="0"/>
          </a:p>
          <a:p>
            <a:endParaRPr lang="sv-SE" dirty="0" smtClean="0"/>
          </a:p>
          <a:p>
            <a:r>
              <a:rPr lang="sv-SE" dirty="0" smtClean="0"/>
              <a:t>Kränkningar</a:t>
            </a:r>
          </a:p>
          <a:p>
            <a:endParaRPr lang="sv-SE" dirty="0" smtClean="0"/>
          </a:p>
          <a:p>
            <a:r>
              <a:rPr lang="sv-SE" sz="1200" b="1" i="0" u="none" strike="noStrike" kern="1200" baseline="0" dirty="0" smtClean="0">
                <a:solidFill>
                  <a:schemeClr val="tx1"/>
                </a:solidFill>
                <a:latin typeface="+mn-lt"/>
                <a:ea typeface="+mn-ea"/>
                <a:cs typeface="+mn-cs"/>
              </a:rPr>
              <a:t>Mål (OSA)</a:t>
            </a:r>
          </a:p>
          <a:p>
            <a:r>
              <a:rPr lang="sv-SE" sz="1200" b="1" i="0" u="none" strike="noStrike" kern="1200" baseline="0" dirty="0" smtClean="0">
                <a:solidFill>
                  <a:schemeClr val="tx1"/>
                </a:solidFill>
                <a:latin typeface="+mn-lt"/>
                <a:ea typeface="+mn-ea"/>
                <a:cs typeface="+mn-cs"/>
              </a:rPr>
              <a:t>7 § </a:t>
            </a:r>
            <a:r>
              <a:rPr lang="sv-SE" sz="1200" b="0" i="0" u="none" strike="noStrike" kern="1200" baseline="0" dirty="0" smtClean="0">
                <a:solidFill>
                  <a:schemeClr val="tx1"/>
                </a:solidFill>
                <a:latin typeface="+mn-lt"/>
                <a:ea typeface="+mn-ea"/>
                <a:cs typeface="+mn-cs"/>
              </a:rPr>
              <a:t>Utöver det som gäller enligt 6 § och 9–14 §§ i dessa föreskrifter ska</a:t>
            </a:r>
          </a:p>
          <a:p>
            <a:r>
              <a:rPr lang="sv-SE" sz="1200" b="0" i="0" u="none" strike="noStrike" kern="1200" baseline="0" dirty="0" smtClean="0">
                <a:solidFill>
                  <a:schemeClr val="tx1"/>
                </a:solidFill>
                <a:latin typeface="+mn-lt"/>
                <a:ea typeface="+mn-ea"/>
                <a:cs typeface="+mn-cs"/>
              </a:rPr>
              <a:t>arbetsgivaren ha mål för den organisatoriska och sociala arbetsmiljön. Målen</a:t>
            </a:r>
          </a:p>
          <a:p>
            <a:r>
              <a:rPr lang="sv-SE" sz="1200" b="0" i="0" u="none" strike="noStrike" kern="1200" baseline="0" dirty="0" smtClean="0">
                <a:solidFill>
                  <a:schemeClr val="tx1"/>
                </a:solidFill>
                <a:latin typeface="+mn-lt"/>
                <a:ea typeface="+mn-ea"/>
                <a:cs typeface="+mn-cs"/>
              </a:rPr>
              <a:t>ska syfta till att främja hälsa och öka organisationens förmåga att motverka</a:t>
            </a:r>
          </a:p>
          <a:p>
            <a:r>
              <a:rPr lang="sv-SE" sz="1200" b="0" i="0" u="none" strike="noStrike" kern="1200" baseline="0" dirty="0" smtClean="0">
                <a:solidFill>
                  <a:schemeClr val="tx1"/>
                </a:solidFill>
                <a:latin typeface="+mn-lt"/>
                <a:ea typeface="+mn-ea"/>
                <a:cs typeface="+mn-cs"/>
              </a:rPr>
              <a:t>ohälsa.</a:t>
            </a:r>
            <a:endParaRPr lang="sv-SE" dirty="0"/>
          </a:p>
        </p:txBody>
      </p:sp>
      <p:sp>
        <p:nvSpPr>
          <p:cNvPr id="4" name="Platshållare för bildnummer 3"/>
          <p:cNvSpPr>
            <a:spLocks noGrp="1"/>
          </p:cNvSpPr>
          <p:nvPr>
            <p:ph type="sldNum" sz="quarter" idx="10"/>
          </p:nvPr>
        </p:nvSpPr>
        <p:spPr/>
        <p:txBody>
          <a:bodyPr/>
          <a:lstStyle/>
          <a:p>
            <a:pPr>
              <a:defRPr/>
            </a:pPr>
            <a:fld id="{98E2E975-FBED-44AA-9B48-208B92244E85}" type="slidenum">
              <a:rPr lang="sv-SE" smtClean="0">
                <a:solidFill>
                  <a:prstClr val="black"/>
                </a:solidFill>
              </a:rPr>
              <a:pPr>
                <a:defRPr/>
              </a:pPr>
              <a:t>4</a:t>
            </a:fld>
            <a:endParaRPr lang="sv-SE">
              <a:solidFill>
                <a:prstClr val="black"/>
              </a:solidFill>
            </a:endParaRPr>
          </a:p>
        </p:txBody>
      </p:sp>
    </p:spTree>
    <p:extLst>
      <p:ext uri="{BB962C8B-B14F-4D97-AF65-F5344CB8AC3E}">
        <p14:creationId xmlns:p14="http://schemas.microsoft.com/office/powerpoint/2010/main" val="2830977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xmlns=""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5439210" y="1484556"/>
            <a:ext cx="6752790"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xmlns="" id="{A73B72C7-EA56-AA4A-8362-7A93E61ED505}"/>
              </a:ext>
            </a:extLst>
          </p:cNvPr>
          <p:cNvSpPr>
            <a:spLocks noGrp="1"/>
          </p:cNvSpPr>
          <p:nvPr>
            <p:ph type="body" sz="quarter" idx="10" hasCustomPrompt="1"/>
          </p:nvPr>
        </p:nvSpPr>
        <p:spPr>
          <a:xfrm>
            <a:off x="6853855"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pic>
        <p:nvPicPr>
          <p:cNvPr id="13" name="Bildobjekt 12">
            <a:extLst>
              <a:ext uri="{FF2B5EF4-FFF2-40B4-BE49-F238E27FC236}">
                <a16:creationId xmlns:a16="http://schemas.microsoft.com/office/drawing/2014/main" xmlns="" id="{3A8EFBAE-371E-E046-8879-6F2B8A74E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1761" y="1632438"/>
            <a:ext cx="808477" cy="993215"/>
          </a:xfrm>
          <a:prstGeom prst="rect">
            <a:avLst/>
          </a:prstGeom>
        </p:spPr>
      </p:pic>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6853854" y="2430010"/>
            <a:ext cx="5146059"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6853855" y="2313232"/>
            <a:ext cx="514605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a16="http://schemas.microsoft.com/office/drawing/2014/main" xmlns="" id="{E67EF931-F7AE-D74F-A8D9-A4EA6F2817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21567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ör skrymmande graf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7EF249A-9390-B74A-A9AA-63DC6BE9252E}"/>
              </a:ext>
            </a:extLst>
          </p:cNvPr>
          <p:cNvSpPr>
            <a:spLocks noGrp="1"/>
          </p:cNvSpPr>
          <p:nvPr>
            <p:ph type="title" hasCustomPrompt="1"/>
          </p:nvPr>
        </p:nvSpPr>
        <p:spPr>
          <a:xfrm>
            <a:off x="1620000" y="359999"/>
            <a:ext cx="8820000" cy="1199860"/>
          </a:xfrm>
        </p:spPr>
        <p:txBody>
          <a:bodyPr>
            <a:normAutofit/>
          </a:bodyPr>
          <a:lstStyle>
            <a:lvl1pPr>
              <a:defRPr sz="4800"/>
            </a:lvl1pPr>
          </a:lstStyle>
          <a:p>
            <a:r>
              <a:rPr lang="sv-SE" dirty="0"/>
              <a:t>För skrymmande grafik</a:t>
            </a:r>
          </a:p>
        </p:txBody>
      </p:sp>
      <p:sp>
        <p:nvSpPr>
          <p:cNvPr id="3" name="Platshållare för innehåll 2">
            <a:extLst>
              <a:ext uri="{FF2B5EF4-FFF2-40B4-BE49-F238E27FC236}">
                <a16:creationId xmlns:a16="http://schemas.microsoft.com/office/drawing/2014/main" xmlns="" id="{BBEBD609-C4E6-3548-9EEB-0745E63C9BF5}"/>
              </a:ext>
            </a:extLst>
          </p:cNvPr>
          <p:cNvSpPr>
            <a:spLocks noGrp="1"/>
          </p:cNvSpPr>
          <p:nvPr>
            <p:ph idx="1" hasCustomPrompt="1"/>
          </p:nvPr>
        </p:nvSpPr>
        <p:spPr>
          <a:xfrm>
            <a:off x="1620000" y="1559859"/>
            <a:ext cx="8820000" cy="456014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5847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 textruta stor">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BA0ABDCC-D188-2F40-92DB-269FBA094FC3}"/>
              </a:ext>
            </a:extLst>
          </p:cNvPr>
          <p:cNvSpPr>
            <a:spLocks noGrp="1"/>
          </p:cNvSpPr>
          <p:nvPr>
            <p:ph type="pic" sz="quarter" idx="10"/>
          </p:nvPr>
        </p:nvSpPr>
        <p:spPr>
          <a:xfrm>
            <a:off x="192088" y="188913"/>
            <a:ext cx="11807825" cy="6480175"/>
          </a:xfrm>
          <a:solidFill>
            <a:schemeClr val="bg2"/>
          </a:solidFill>
        </p:spPr>
        <p:txBody>
          <a:bodyPr/>
          <a:lstStyle/>
          <a:p>
            <a:r>
              <a:rPr lang="sv-SE" smtClean="0"/>
              <a:t>Klicka på ikonen för att lägga till en bild</a:t>
            </a:r>
            <a:endParaRPr lang="sv-SE"/>
          </a:p>
        </p:txBody>
      </p:sp>
      <p:sp>
        <p:nvSpPr>
          <p:cNvPr id="3" name="Platshållare för text 2">
            <a:extLst>
              <a:ext uri="{FF2B5EF4-FFF2-40B4-BE49-F238E27FC236}">
                <a16:creationId xmlns:a16="http://schemas.microsoft.com/office/drawing/2014/main" xmlns="" id="{2E046CE9-72AE-E244-87D3-B62AED9EB80A}"/>
              </a:ext>
            </a:extLst>
          </p:cNvPr>
          <p:cNvSpPr>
            <a:spLocks noGrp="1"/>
          </p:cNvSpPr>
          <p:nvPr>
            <p:ph type="body" sz="quarter" idx="11" hasCustomPrompt="1"/>
          </p:nvPr>
        </p:nvSpPr>
        <p:spPr>
          <a:xfrm>
            <a:off x="6747640" y="4695972"/>
            <a:ext cx="5444359" cy="1389681"/>
          </a:xfrm>
          <a:solidFill>
            <a:schemeClr val="bg1"/>
          </a:solidFill>
        </p:spPr>
        <p:txBody>
          <a:bodyPr wrap="square" lIns="540000" tIns="432000" rIns="360000" bIns="540000" anchor="b" anchorCtr="0">
            <a:spAutoFit/>
          </a:bodyPr>
          <a:lstStyle>
            <a:lvl1pPr marL="0" indent="0">
              <a:spcBef>
                <a:spcPts val="0"/>
              </a:spcBef>
              <a:buNone/>
              <a:defRPr sz="2600" b="0" i="0">
                <a:solidFill>
                  <a:schemeClr val="accent1"/>
                </a:solidFill>
                <a:latin typeface="Times New Roman" panose="02020603050405020304" pitchFamily="18" charset="0"/>
                <a:cs typeface="Times New Roman" panose="02020603050405020304" pitchFamily="18" charset="0"/>
              </a:defRPr>
            </a:lvl1pPr>
          </a:lstStyle>
          <a:p>
            <a:r>
              <a:rPr lang="sv-SE" dirty="0"/>
              <a:t>Skriv text här </a:t>
            </a:r>
          </a:p>
        </p:txBody>
      </p:sp>
    </p:spTree>
    <p:extLst>
      <p:ext uri="{BB962C8B-B14F-4D97-AF65-F5344CB8AC3E}">
        <p14:creationId xmlns:p14="http://schemas.microsoft.com/office/powerpoint/2010/main" val="4026514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BA0ABDCC-D188-2F40-92DB-269FBA094FC3}"/>
              </a:ext>
            </a:extLst>
          </p:cNvPr>
          <p:cNvSpPr>
            <a:spLocks noGrp="1"/>
          </p:cNvSpPr>
          <p:nvPr>
            <p:ph type="pic" sz="quarter" idx="10"/>
          </p:nvPr>
        </p:nvSpPr>
        <p:spPr>
          <a:xfrm>
            <a:off x="192088" y="188913"/>
            <a:ext cx="11807825" cy="6480175"/>
          </a:xfrm>
          <a:solidFill>
            <a:schemeClr val="bg2"/>
          </a:solidFill>
        </p:spPr>
        <p:txBody>
          <a:bodyPr/>
          <a:lstStyle/>
          <a:p>
            <a:r>
              <a:rPr lang="sv-SE" smtClean="0"/>
              <a:t>Klicka på ikonen för att lägga till en bild</a:t>
            </a:r>
            <a:endParaRPr lang="sv-SE"/>
          </a:p>
        </p:txBody>
      </p:sp>
      <p:sp>
        <p:nvSpPr>
          <p:cNvPr id="3" name="Platshållare för text 2">
            <a:extLst>
              <a:ext uri="{FF2B5EF4-FFF2-40B4-BE49-F238E27FC236}">
                <a16:creationId xmlns:a16="http://schemas.microsoft.com/office/drawing/2014/main" xmlns="" id="{2E046CE9-72AE-E244-87D3-B62AED9EB80A}"/>
              </a:ext>
            </a:extLst>
          </p:cNvPr>
          <p:cNvSpPr>
            <a:spLocks noGrp="1"/>
          </p:cNvSpPr>
          <p:nvPr>
            <p:ph type="body" sz="quarter" idx="11" hasCustomPrompt="1"/>
          </p:nvPr>
        </p:nvSpPr>
        <p:spPr>
          <a:xfrm>
            <a:off x="8075613" y="4695972"/>
            <a:ext cx="4116386" cy="1389681"/>
          </a:xfrm>
          <a:solidFill>
            <a:schemeClr val="bg1"/>
          </a:solidFill>
        </p:spPr>
        <p:txBody>
          <a:bodyPr wrap="square" lIns="540000" tIns="432000" rIns="360000" bIns="540000" anchor="b" anchorCtr="0">
            <a:spAutoFit/>
          </a:bodyPr>
          <a:lstStyle>
            <a:lvl1pPr marL="0" indent="0">
              <a:spcBef>
                <a:spcPts val="0"/>
              </a:spcBef>
              <a:buNone/>
              <a:defRPr sz="2600" b="0" i="0">
                <a:solidFill>
                  <a:schemeClr val="accent1"/>
                </a:solidFill>
                <a:latin typeface="Times New Roman" panose="02020603050405020304" pitchFamily="18" charset="0"/>
                <a:cs typeface="Times New Roman" panose="02020603050405020304" pitchFamily="18" charset="0"/>
              </a:defRPr>
            </a:lvl1pPr>
          </a:lstStyle>
          <a:p>
            <a:r>
              <a:rPr lang="sv-SE" dirty="0"/>
              <a:t>Skriv text här</a:t>
            </a:r>
          </a:p>
        </p:txBody>
      </p:sp>
    </p:spTree>
    <p:extLst>
      <p:ext uri="{BB962C8B-B14F-4D97-AF65-F5344CB8AC3E}">
        <p14:creationId xmlns:p14="http://schemas.microsoft.com/office/powerpoint/2010/main" val="325206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tt kort och kärnfullt budska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6EFEA4A-5ABD-6A4D-88CB-42E58CB14292}"/>
              </a:ext>
            </a:extLst>
          </p:cNvPr>
          <p:cNvSpPr>
            <a:spLocks noGrp="1"/>
          </p:cNvSpPr>
          <p:nvPr>
            <p:ph type="title" hasCustomPrompt="1"/>
          </p:nvPr>
        </p:nvSpPr>
        <p:spPr>
          <a:xfrm>
            <a:off x="192087" y="2785298"/>
            <a:ext cx="11807825" cy="615553"/>
          </a:xfrm>
        </p:spPr>
        <p:txBody>
          <a:bodyPr bIns="0" anchor="ctr" anchorCtr="0">
            <a:spAutoFit/>
          </a:bodyPr>
          <a:lstStyle>
            <a:lvl1pPr algn="ctr">
              <a:lnSpc>
                <a:spcPct val="100000"/>
              </a:lnSpc>
              <a:defRPr sz="4000"/>
            </a:lvl1pPr>
          </a:lstStyle>
          <a:p>
            <a:r>
              <a:rPr lang="sv-SE" dirty="0"/>
              <a:t>Klicka här för att ändra format</a:t>
            </a:r>
          </a:p>
        </p:txBody>
      </p:sp>
    </p:spTree>
    <p:extLst>
      <p:ext uri="{BB962C8B-B14F-4D97-AF65-F5344CB8AC3E}">
        <p14:creationId xmlns:p14="http://schemas.microsoft.com/office/powerpoint/2010/main" val="170954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xmlns="" id="{B3015678-1B21-F548-AB9E-9C139C0F751E}"/>
              </a:ext>
            </a:extLst>
          </p:cNvPr>
          <p:cNvSpPr>
            <a:spLocks noGrp="1"/>
          </p:cNvSpPr>
          <p:nvPr>
            <p:ph type="pic" sz="quarter" idx="10"/>
          </p:nvPr>
        </p:nvSpPr>
        <p:spPr>
          <a:xfrm>
            <a:off x="192088" y="188913"/>
            <a:ext cx="3924300" cy="3240087"/>
          </a:xfrm>
        </p:spPr>
        <p:txBody>
          <a:bodyPr/>
          <a:lstStyle/>
          <a:p>
            <a:r>
              <a:rPr lang="sv-SE" smtClean="0"/>
              <a:t>Klicka på ikonen för att lägga till en bild</a:t>
            </a:r>
            <a:endParaRPr lang="sv-SE" dirty="0"/>
          </a:p>
        </p:txBody>
      </p:sp>
      <p:sp>
        <p:nvSpPr>
          <p:cNvPr id="5" name="Platshållare för bild 3">
            <a:extLst>
              <a:ext uri="{FF2B5EF4-FFF2-40B4-BE49-F238E27FC236}">
                <a16:creationId xmlns:a16="http://schemas.microsoft.com/office/drawing/2014/main" xmlns="" id="{8AF7B282-EE79-CC45-BF9C-0671C9A487DD}"/>
              </a:ext>
            </a:extLst>
          </p:cNvPr>
          <p:cNvSpPr>
            <a:spLocks noGrp="1"/>
          </p:cNvSpPr>
          <p:nvPr>
            <p:ph type="pic" sz="quarter" idx="11"/>
          </p:nvPr>
        </p:nvSpPr>
        <p:spPr>
          <a:xfrm>
            <a:off x="4116388" y="188913"/>
            <a:ext cx="3959224" cy="3240087"/>
          </a:xfrm>
        </p:spPr>
        <p:txBody>
          <a:bodyPr/>
          <a:lstStyle/>
          <a:p>
            <a:r>
              <a:rPr lang="sv-SE" smtClean="0"/>
              <a:t>Klicka på ikonen för att lägga till en bild</a:t>
            </a:r>
            <a:endParaRPr lang="sv-SE" dirty="0"/>
          </a:p>
        </p:txBody>
      </p:sp>
      <p:sp>
        <p:nvSpPr>
          <p:cNvPr id="6" name="Platshållare för bild 3">
            <a:extLst>
              <a:ext uri="{FF2B5EF4-FFF2-40B4-BE49-F238E27FC236}">
                <a16:creationId xmlns:a16="http://schemas.microsoft.com/office/drawing/2014/main" xmlns="" id="{F692A12B-7004-EE49-9971-D747A70447CA}"/>
              </a:ext>
            </a:extLst>
          </p:cNvPr>
          <p:cNvSpPr>
            <a:spLocks noGrp="1"/>
          </p:cNvSpPr>
          <p:nvPr>
            <p:ph type="pic" sz="quarter" idx="12"/>
          </p:nvPr>
        </p:nvSpPr>
        <p:spPr>
          <a:xfrm>
            <a:off x="8075612" y="188913"/>
            <a:ext cx="3924302" cy="3240087"/>
          </a:xfrm>
        </p:spPr>
        <p:txBody>
          <a:bodyPr/>
          <a:lstStyle/>
          <a:p>
            <a:r>
              <a:rPr lang="sv-SE" smtClean="0"/>
              <a:t>Klicka på ikonen för att lägga till en bild</a:t>
            </a:r>
            <a:endParaRPr lang="sv-SE"/>
          </a:p>
        </p:txBody>
      </p:sp>
      <p:sp>
        <p:nvSpPr>
          <p:cNvPr id="14" name="Platshållare för bild 3">
            <a:extLst>
              <a:ext uri="{FF2B5EF4-FFF2-40B4-BE49-F238E27FC236}">
                <a16:creationId xmlns:a16="http://schemas.microsoft.com/office/drawing/2014/main" xmlns="" id="{7D21BC8F-843D-4545-8437-C52123F558EE}"/>
              </a:ext>
            </a:extLst>
          </p:cNvPr>
          <p:cNvSpPr>
            <a:spLocks noGrp="1"/>
          </p:cNvSpPr>
          <p:nvPr>
            <p:ph type="pic" sz="quarter" idx="15"/>
          </p:nvPr>
        </p:nvSpPr>
        <p:spPr>
          <a:xfrm>
            <a:off x="8075612" y="3428999"/>
            <a:ext cx="3924302" cy="3240087"/>
          </a:xfrm>
        </p:spPr>
        <p:txBody>
          <a:bodyPr/>
          <a:lstStyle/>
          <a:p>
            <a:r>
              <a:rPr lang="sv-SE" smtClean="0"/>
              <a:t>Klicka på ikonen för att lägga till en bild</a:t>
            </a:r>
            <a:endParaRPr lang="sv-SE"/>
          </a:p>
        </p:txBody>
      </p:sp>
      <p:sp>
        <p:nvSpPr>
          <p:cNvPr id="15" name="Platshållare för bild 3">
            <a:extLst>
              <a:ext uri="{FF2B5EF4-FFF2-40B4-BE49-F238E27FC236}">
                <a16:creationId xmlns:a16="http://schemas.microsoft.com/office/drawing/2014/main" xmlns="" id="{0DB67BB7-8CB4-5046-8AC2-E508709ACA09}"/>
              </a:ext>
            </a:extLst>
          </p:cNvPr>
          <p:cNvSpPr>
            <a:spLocks noGrp="1"/>
          </p:cNvSpPr>
          <p:nvPr>
            <p:ph type="pic" sz="quarter" idx="16"/>
          </p:nvPr>
        </p:nvSpPr>
        <p:spPr>
          <a:xfrm>
            <a:off x="192088" y="3428998"/>
            <a:ext cx="3924300" cy="3240087"/>
          </a:xfrm>
        </p:spPr>
        <p:txBody>
          <a:bodyPr/>
          <a:lstStyle/>
          <a:p>
            <a:r>
              <a:rPr lang="sv-SE" smtClean="0"/>
              <a:t>Klicka på ikonen för att lägga till en bild</a:t>
            </a:r>
            <a:endParaRPr lang="sv-SE" dirty="0"/>
          </a:p>
        </p:txBody>
      </p:sp>
      <p:sp>
        <p:nvSpPr>
          <p:cNvPr id="16" name="Platshållare för bild 3">
            <a:extLst>
              <a:ext uri="{FF2B5EF4-FFF2-40B4-BE49-F238E27FC236}">
                <a16:creationId xmlns:a16="http://schemas.microsoft.com/office/drawing/2014/main" xmlns="" id="{04D25F2B-1A76-3943-8341-1E952FF295D3}"/>
              </a:ext>
            </a:extLst>
          </p:cNvPr>
          <p:cNvSpPr>
            <a:spLocks noGrp="1"/>
          </p:cNvSpPr>
          <p:nvPr>
            <p:ph type="pic" sz="quarter" idx="17"/>
          </p:nvPr>
        </p:nvSpPr>
        <p:spPr>
          <a:xfrm>
            <a:off x="4116388" y="3428997"/>
            <a:ext cx="3959224" cy="3240087"/>
          </a:xfrm>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62101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kollage + text">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xmlns="" id="{B3015678-1B21-F548-AB9E-9C139C0F751E}"/>
              </a:ext>
            </a:extLst>
          </p:cNvPr>
          <p:cNvSpPr>
            <a:spLocks noGrp="1"/>
          </p:cNvSpPr>
          <p:nvPr>
            <p:ph type="pic" sz="quarter" idx="10"/>
          </p:nvPr>
        </p:nvSpPr>
        <p:spPr>
          <a:xfrm>
            <a:off x="192088" y="188913"/>
            <a:ext cx="3924300" cy="3240087"/>
          </a:xfrm>
        </p:spPr>
        <p:txBody>
          <a:bodyPr/>
          <a:lstStyle/>
          <a:p>
            <a:r>
              <a:rPr lang="sv-SE" smtClean="0"/>
              <a:t>Klicka på ikonen för att lägga till en bild</a:t>
            </a:r>
            <a:endParaRPr lang="sv-SE" dirty="0"/>
          </a:p>
        </p:txBody>
      </p:sp>
      <p:sp>
        <p:nvSpPr>
          <p:cNvPr id="5" name="Platshållare för bild 3">
            <a:extLst>
              <a:ext uri="{FF2B5EF4-FFF2-40B4-BE49-F238E27FC236}">
                <a16:creationId xmlns:a16="http://schemas.microsoft.com/office/drawing/2014/main" xmlns="" id="{8AF7B282-EE79-CC45-BF9C-0671C9A487DD}"/>
              </a:ext>
            </a:extLst>
          </p:cNvPr>
          <p:cNvSpPr>
            <a:spLocks noGrp="1"/>
          </p:cNvSpPr>
          <p:nvPr>
            <p:ph type="pic" sz="quarter" idx="11"/>
          </p:nvPr>
        </p:nvSpPr>
        <p:spPr>
          <a:xfrm>
            <a:off x="4116388" y="188913"/>
            <a:ext cx="3959224" cy="3240087"/>
          </a:xfrm>
        </p:spPr>
        <p:txBody>
          <a:bodyPr/>
          <a:lstStyle/>
          <a:p>
            <a:r>
              <a:rPr lang="sv-SE" smtClean="0"/>
              <a:t>Klicka på ikonen för att lägga till en bild</a:t>
            </a:r>
            <a:endParaRPr lang="sv-SE" dirty="0"/>
          </a:p>
        </p:txBody>
      </p:sp>
      <p:sp>
        <p:nvSpPr>
          <p:cNvPr id="6" name="Platshållare för bild 3">
            <a:extLst>
              <a:ext uri="{FF2B5EF4-FFF2-40B4-BE49-F238E27FC236}">
                <a16:creationId xmlns:a16="http://schemas.microsoft.com/office/drawing/2014/main" xmlns="" id="{F692A12B-7004-EE49-9971-D747A70447CA}"/>
              </a:ext>
            </a:extLst>
          </p:cNvPr>
          <p:cNvSpPr>
            <a:spLocks noGrp="1"/>
          </p:cNvSpPr>
          <p:nvPr>
            <p:ph type="pic" sz="quarter" idx="12"/>
          </p:nvPr>
        </p:nvSpPr>
        <p:spPr>
          <a:xfrm>
            <a:off x="8075612" y="188913"/>
            <a:ext cx="3924302" cy="3240087"/>
          </a:xfrm>
        </p:spPr>
        <p:txBody>
          <a:bodyPr/>
          <a:lstStyle/>
          <a:p>
            <a:r>
              <a:rPr lang="sv-SE" smtClean="0"/>
              <a:t>Klicka på ikonen för att lägga till en bild</a:t>
            </a:r>
            <a:endParaRPr lang="sv-SE"/>
          </a:p>
        </p:txBody>
      </p:sp>
      <p:sp>
        <p:nvSpPr>
          <p:cNvPr id="14" name="Platshållare för bild 3">
            <a:extLst>
              <a:ext uri="{FF2B5EF4-FFF2-40B4-BE49-F238E27FC236}">
                <a16:creationId xmlns:a16="http://schemas.microsoft.com/office/drawing/2014/main" xmlns="" id="{7D21BC8F-843D-4545-8437-C52123F558EE}"/>
              </a:ext>
            </a:extLst>
          </p:cNvPr>
          <p:cNvSpPr>
            <a:spLocks noGrp="1"/>
          </p:cNvSpPr>
          <p:nvPr>
            <p:ph type="pic" sz="quarter" idx="15"/>
          </p:nvPr>
        </p:nvSpPr>
        <p:spPr>
          <a:xfrm>
            <a:off x="8075612" y="3428999"/>
            <a:ext cx="3924302" cy="3240087"/>
          </a:xfrm>
        </p:spPr>
        <p:txBody>
          <a:bodyPr/>
          <a:lstStyle/>
          <a:p>
            <a:r>
              <a:rPr lang="sv-SE" smtClean="0"/>
              <a:t>Klicka på ikonen för att lägga till en bild</a:t>
            </a:r>
            <a:endParaRPr lang="sv-SE"/>
          </a:p>
        </p:txBody>
      </p:sp>
      <p:sp>
        <p:nvSpPr>
          <p:cNvPr id="15" name="Platshållare för bild 3">
            <a:extLst>
              <a:ext uri="{FF2B5EF4-FFF2-40B4-BE49-F238E27FC236}">
                <a16:creationId xmlns:a16="http://schemas.microsoft.com/office/drawing/2014/main" xmlns="" id="{0DB67BB7-8CB4-5046-8AC2-E508709ACA09}"/>
              </a:ext>
            </a:extLst>
          </p:cNvPr>
          <p:cNvSpPr>
            <a:spLocks noGrp="1"/>
          </p:cNvSpPr>
          <p:nvPr>
            <p:ph type="pic" sz="quarter" idx="16"/>
          </p:nvPr>
        </p:nvSpPr>
        <p:spPr>
          <a:xfrm>
            <a:off x="192088" y="3428998"/>
            <a:ext cx="3924300" cy="3240087"/>
          </a:xfrm>
        </p:spPr>
        <p:txBody>
          <a:bodyPr/>
          <a:lstStyle/>
          <a:p>
            <a:r>
              <a:rPr lang="sv-SE" smtClean="0"/>
              <a:t>Klicka på ikonen för att lägga till en bild</a:t>
            </a:r>
            <a:endParaRPr lang="sv-SE" dirty="0"/>
          </a:p>
        </p:txBody>
      </p:sp>
      <p:sp>
        <p:nvSpPr>
          <p:cNvPr id="2" name="Rektangel 1">
            <a:extLst>
              <a:ext uri="{FF2B5EF4-FFF2-40B4-BE49-F238E27FC236}">
                <a16:creationId xmlns:a16="http://schemas.microsoft.com/office/drawing/2014/main" xmlns="" id="{A506083C-36FA-EA41-9374-E68FDA30D00D}"/>
              </a:ext>
            </a:extLst>
          </p:cNvPr>
          <p:cNvSpPr/>
          <p:nvPr userDrawn="1"/>
        </p:nvSpPr>
        <p:spPr>
          <a:xfrm>
            <a:off x="4116388" y="3429000"/>
            <a:ext cx="3959224" cy="3240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6">
            <a:extLst>
              <a:ext uri="{FF2B5EF4-FFF2-40B4-BE49-F238E27FC236}">
                <a16:creationId xmlns:a16="http://schemas.microsoft.com/office/drawing/2014/main" xmlns="" id="{C83528AA-43AE-E741-8458-7453693CEC72}"/>
              </a:ext>
            </a:extLst>
          </p:cNvPr>
          <p:cNvSpPr>
            <a:spLocks noGrp="1"/>
          </p:cNvSpPr>
          <p:nvPr>
            <p:ph type="body" sz="quarter" idx="17" hasCustomPrompt="1"/>
          </p:nvPr>
        </p:nvSpPr>
        <p:spPr>
          <a:xfrm>
            <a:off x="4116388" y="4168939"/>
            <a:ext cx="3959225" cy="1387559"/>
          </a:xfrm>
        </p:spPr>
        <p:txBody>
          <a:bodyPr lIns="468000" rIns="432000" anchor="ctr" anchorCtr="0">
            <a:spAutoFit/>
          </a:bodyPr>
          <a:lstStyle>
            <a:lvl1pPr marL="0" indent="0">
              <a:spcBef>
                <a:spcPts val="0"/>
              </a:spcBef>
              <a:buNone/>
              <a:defRPr sz="2800" b="0" i="0">
                <a:solidFill>
                  <a:schemeClr val="bg1"/>
                </a:solidFill>
                <a:latin typeface="Times New Roman" panose="02020603050405020304" pitchFamily="18" charset="0"/>
                <a:cs typeface="Times New Roman" panose="02020603050405020304" pitchFamily="18" charset="0"/>
              </a:defRPr>
            </a:lvl1pPr>
          </a:lstStyle>
          <a:p>
            <a:r>
              <a:rPr lang="sv-SE" dirty="0"/>
              <a:t>Använd denna mall när du behöver text i ett kollage</a:t>
            </a:r>
          </a:p>
        </p:txBody>
      </p:sp>
    </p:spTree>
    <p:extLst>
      <p:ext uri="{BB962C8B-B14F-4D97-AF65-F5344CB8AC3E}">
        <p14:creationId xmlns:p14="http://schemas.microsoft.com/office/powerpoint/2010/main" val="257808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914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2586B569-1B5E-CB47-A4CA-388CA2CC9D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0670" y="1556181"/>
            <a:ext cx="2150660" cy="2642089"/>
          </a:xfrm>
          <a:prstGeom prst="rect">
            <a:avLst/>
          </a:prstGeom>
        </p:spPr>
      </p:pic>
    </p:spTree>
    <p:extLst>
      <p:ext uri="{BB962C8B-B14F-4D97-AF65-F5344CB8AC3E}">
        <p14:creationId xmlns:p14="http://schemas.microsoft.com/office/powerpoint/2010/main" val="204227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tvåradi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xmlns="" id="{B9FAF899-14FA-F046-96DB-82762ED410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ktangel 2">
            <a:extLst>
              <a:ext uri="{FF2B5EF4-FFF2-40B4-BE49-F238E27FC236}">
                <a16:creationId xmlns:a16="http://schemas.microsoft.com/office/drawing/2014/main" xmlns=""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xmlns=""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xmlns=""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10" name="Bildobjekt 9">
            <a:extLst>
              <a:ext uri="{FF2B5EF4-FFF2-40B4-BE49-F238E27FC236}">
                <a16:creationId xmlns:a16="http://schemas.microsoft.com/office/drawing/2014/main" xmlns="" id="{3D946A34-F6D8-4B44-9644-EC06EE3B2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65104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xmlns=""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xmlns="" id="{A73B72C7-EA56-AA4A-8362-7A93E61ED505}"/>
              </a:ext>
            </a:extLst>
          </p:cNvPr>
          <p:cNvSpPr>
            <a:spLocks noGrp="1"/>
          </p:cNvSpPr>
          <p:nvPr>
            <p:ph type="body" sz="quarter" idx="10" hasCustomPrompt="1"/>
          </p:nvPr>
        </p:nvSpPr>
        <p:spPr>
          <a:xfrm>
            <a:off x="7032277"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7032276" y="2430010"/>
            <a:ext cx="4967637"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7032277" y="2313232"/>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ktangel 2">
            <a:extLst>
              <a:ext uri="{FF2B5EF4-FFF2-40B4-BE49-F238E27FC236}">
                <a16:creationId xmlns:a16="http://schemas.microsoft.com/office/drawing/2014/main" xmlns="" id="{5EA01DBB-6763-8B49-8D7A-51A30C118D29}"/>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xmlns=""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pic>
        <p:nvPicPr>
          <p:cNvPr id="13" name="Bildobjekt 12">
            <a:extLst>
              <a:ext uri="{FF2B5EF4-FFF2-40B4-BE49-F238E27FC236}">
                <a16:creationId xmlns:a16="http://schemas.microsoft.com/office/drawing/2014/main" xmlns="" id="{C415B4A6-D08E-A042-B618-42DCBA3473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5497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tvåradi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xmlns="" id="{2126C620-A434-6F44-8C7F-63061A79BB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ktangel 2">
            <a:extLst>
              <a:ext uri="{FF2B5EF4-FFF2-40B4-BE49-F238E27FC236}">
                <a16:creationId xmlns:a16="http://schemas.microsoft.com/office/drawing/2014/main" xmlns=""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rgbClr val="FFFFFF"/>
              </a:solidFill>
              <a:effectLst/>
              <a:uLnTx/>
              <a:uFillTx/>
              <a:latin typeface="Helvetica Light"/>
              <a:sym typeface="Helvetica Light"/>
            </a:endParaRPr>
          </a:p>
        </p:txBody>
      </p:sp>
      <p:pic>
        <p:nvPicPr>
          <p:cNvPr id="11" name="Bildobjekt 10">
            <a:extLst>
              <a:ext uri="{FF2B5EF4-FFF2-40B4-BE49-F238E27FC236}">
                <a16:creationId xmlns:a16="http://schemas.microsoft.com/office/drawing/2014/main" xmlns=""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xmlns=""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13" name="Bildobjekt 12">
            <a:extLst>
              <a:ext uri="{FF2B5EF4-FFF2-40B4-BE49-F238E27FC236}">
                <a16:creationId xmlns:a16="http://schemas.microsoft.com/office/drawing/2014/main" xmlns="" id="{4810F14E-9B82-AD45-A9ED-99611D37C7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92878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a 3">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xmlns=""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text 5">
            <a:extLst>
              <a:ext uri="{FF2B5EF4-FFF2-40B4-BE49-F238E27FC236}">
                <a16:creationId xmlns:a16="http://schemas.microsoft.com/office/drawing/2014/main" xmlns="" id="{A73B72C7-EA56-AA4A-8362-7A93E61ED505}"/>
              </a:ext>
            </a:extLst>
          </p:cNvPr>
          <p:cNvSpPr>
            <a:spLocks noGrp="1"/>
          </p:cNvSpPr>
          <p:nvPr>
            <p:ph type="body" sz="quarter" idx="10" hasCustomPrompt="1"/>
          </p:nvPr>
        </p:nvSpPr>
        <p:spPr>
          <a:xfrm>
            <a:off x="7032277" y="1522858"/>
            <a:ext cx="4967636" cy="639762"/>
          </a:xfrm>
        </p:spPr>
        <p:txBody>
          <a:bodyPr>
            <a:no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Enradig titel</a:t>
            </a:r>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7032276" y="2430010"/>
            <a:ext cx="4967637"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7032277" y="2313232"/>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xmlns=""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pic>
        <p:nvPicPr>
          <p:cNvPr id="9" name="Bildobjekt 8">
            <a:extLst>
              <a:ext uri="{FF2B5EF4-FFF2-40B4-BE49-F238E27FC236}">
                <a16:creationId xmlns:a16="http://schemas.microsoft.com/office/drawing/2014/main" xmlns="" id="{209784B7-2B3F-1A4D-9027-EAC271866D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27470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ida 3 tvåradi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xmlns="" id="{9945810A-D868-894A-8135-2C48517C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3" name="Rektangel 2">
            <a:extLst>
              <a:ext uri="{FF2B5EF4-FFF2-40B4-BE49-F238E27FC236}">
                <a16:creationId xmlns:a16="http://schemas.microsoft.com/office/drawing/2014/main" xmlns=""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xmlns=""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400" b="1" cap="all" spc="50" baseline="0">
                <a:solidFill>
                  <a:schemeClr val="accent1"/>
                </a:solidFill>
              </a:defRPr>
            </a:lvl1pPr>
          </a:lstStyle>
          <a:p>
            <a:r>
              <a:rPr lang="sv-SE" dirty="0"/>
              <a:t>Undertext, t ex namn, institution, årtal </a:t>
            </a:r>
            <a:r>
              <a:rPr lang="sv-SE" dirty="0" err="1"/>
              <a:t>etc</a:t>
            </a:r>
            <a:endParaRPr lang="sv-SE" dirty="0"/>
          </a:p>
        </p:txBody>
      </p:sp>
      <p:cxnSp>
        <p:nvCxnSpPr>
          <p:cNvPr id="7" name="Rak 6">
            <a:extLst>
              <a:ext uri="{FF2B5EF4-FFF2-40B4-BE49-F238E27FC236}">
                <a16:creationId xmlns:a16="http://schemas.microsoft.com/office/drawing/2014/main" xmlns=""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xmlns=""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16" name="Platshållare för text 5">
            <a:extLst>
              <a:ext uri="{FF2B5EF4-FFF2-40B4-BE49-F238E27FC236}">
                <a16:creationId xmlns:a16="http://schemas.microsoft.com/office/drawing/2014/main" xmlns="" id="{5BBB7449-938C-6A43-9399-7732AEF0CA76}"/>
              </a:ext>
            </a:extLst>
          </p:cNvPr>
          <p:cNvSpPr>
            <a:spLocks noGrp="1"/>
          </p:cNvSpPr>
          <p:nvPr>
            <p:ph type="body" sz="quarter" idx="10" hasCustomPrompt="1"/>
          </p:nvPr>
        </p:nvSpPr>
        <p:spPr>
          <a:xfrm>
            <a:off x="5854312" y="1770288"/>
            <a:ext cx="6145601" cy="1477328"/>
          </a:xfrm>
        </p:spPr>
        <p:txBody>
          <a:bodyPr wrap="square">
            <a:spAutoFit/>
          </a:bodyPr>
          <a:lstStyle>
            <a:lvl1pPr marL="0" indent="0">
              <a:lnSpc>
                <a:spcPct val="100000"/>
              </a:lnSpc>
              <a:spcBef>
                <a:spcPts val="0"/>
              </a:spcBef>
              <a:buNone/>
              <a:defRPr sz="4800" b="0" i="0">
                <a:solidFill>
                  <a:schemeClr val="accent1"/>
                </a:solidFill>
                <a:latin typeface="Times New Roman" panose="02020603050405020304" pitchFamily="18" charset="0"/>
                <a:cs typeface="Times New Roman" panose="02020603050405020304" pitchFamily="18" charset="0"/>
              </a:defRPr>
            </a:lvl1pPr>
          </a:lstStyle>
          <a:p>
            <a:r>
              <a:rPr lang="sv-SE" dirty="0"/>
              <a:t>Titelsida för titlar som kräver mer plats</a:t>
            </a:r>
          </a:p>
        </p:txBody>
      </p:sp>
      <p:pic>
        <p:nvPicPr>
          <p:cNvPr id="9" name="Bildobjekt 8">
            <a:extLst>
              <a:ext uri="{FF2B5EF4-FFF2-40B4-BE49-F238E27FC236}">
                <a16:creationId xmlns:a16="http://schemas.microsoft.com/office/drawing/2014/main" xmlns="" id="{F8D03AA1-B493-CF43-9DE1-59DA4787B9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67075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BA0ABDCC-D188-2F40-92DB-269FBA094FC3}"/>
              </a:ext>
            </a:extLst>
          </p:cNvPr>
          <p:cNvSpPr>
            <a:spLocks noGrp="1"/>
          </p:cNvSpPr>
          <p:nvPr>
            <p:ph type="pic" sz="quarter" idx="10"/>
          </p:nvPr>
        </p:nvSpPr>
        <p:spPr>
          <a:xfrm>
            <a:off x="192088" y="188913"/>
            <a:ext cx="11807825" cy="6480175"/>
          </a:xfrm>
          <a:solidFill>
            <a:schemeClr val="accent5"/>
          </a:solidFill>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53202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xmlns="" id="{F7FFECAB-E5AC-4A4C-A95F-80726D1FE8D5}"/>
              </a:ext>
            </a:extLst>
          </p:cNvPr>
          <p:cNvSpPr>
            <a:spLocks noGrp="1"/>
          </p:cNvSpPr>
          <p:nvPr>
            <p:ph type="pic" sz="quarter" idx="13" hasCustomPrompt="1"/>
          </p:nvPr>
        </p:nvSpPr>
        <p:spPr>
          <a:xfrm>
            <a:off x="192088" y="188913"/>
            <a:ext cx="11807825" cy="6480175"/>
          </a:xfrm>
          <a:solidFill>
            <a:schemeClr val="accent5"/>
          </a:solidFill>
        </p:spPr>
        <p:txBody>
          <a:bodyPr/>
          <a:lstStyle/>
          <a:p>
            <a:r>
              <a:rPr lang="sv-SE" dirty="0"/>
              <a:t>Dra en bild hit för att lägga till en bakgrundsbild</a:t>
            </a:r>
          </a:p>
        </p:txBody>
      </p:sp>
      <p:sp>
        <p:nvSpPr>
          <p:cNvPr id="2" name="Rubrik 1">
            <a:extLst>
              <a:ext uri="{FF2B5EF4-FFF2-40B4-BE49-F238E27FC236}">
                <a16:creationId xmlns:a16="http://schemas.microsoft.com/office/drawing/2014/main" xmlns="" id="{63EBAFC8-420B-8142-8D25-7580E64C27E9}"/>
              </a:ext>
            </a:extLst>
          </p:cNvPr>
          <p:cNvSpPr>
            <a:spLocks noGrp="1"/>
          </p:cNvSpPr>
          <p:nvPr>
            <p:ph type="ctrTitle" hasCustomPrompt="1"/>
          </p:nvPr>
        </p:nvSpPr>
        <p:spPr>
          <a:xfrm>
            <a:off x="1524000" y="699247"/>
            <a:ext cx="9144000" cy="2948353"/>
          </a:xfrm>
          <a:effectLst>
            <a:outerShdw blurRad="101600" algn="ctr" rotWithShape="0">
              <a:prstClr val="black">
                <a:alpha val="67000"/>
              </a:prstClr>
            </a:outerShdw>
          </a:effectLst>
        </p:spPr>
        <p:txBody>
          <a:bodyPr bIns="0" anchor="b">
            <a:noAutofit/>
          </a:bodyPr>
          <a:lstStyle>
            <a:lvl1pPr algn="ctr">
              <a:defRPr sz="9600" cap="all" spc="100" baseline="0">
                <a:solidFill>
                  <a:schemeClr val="bg1"/>
                </a:solidFill>
              </a:defRPr>
            </a:lvl1pPr>
          </a:lstStyle>
          <a:p>
            <a:r>
              <a:rPr lang="sv-SE" dirty="0"/>
              <a:t>Lägg till rubrik här</a:t>
            </a:r>
          </a:p>
        </p:txBody>
      </p:sp>
      <p:sp>
        <p:nvSpPr>
          <p:cNvPr id="3" name="Underrubrik 2">
            <a:extLst>
              <a:ext uri="{FF2B5EF4-FFF2-40B4-BE49-F238E27FC236}">
                <a16:creationId xmlns:a16="http://schemas.microsoft.com/office/drawing/2014/main" xmlns="" id="{1E46E1A1-AC7E-9041-B630-B7BC5AB5BB7A}"/>
              </a:ext>
            </a:extLst>
          </p:cNvPr>
          <p:cNvSpPr>
            <a:spLocks noGrp="1"/>
          </p:cNvSpPr>
          <p:nvPr>
            <p:ph type="subTitle" idx="1" hasCustomPrompt="1"/>
          </p:nvPr>
        </p:nvSpPr>
        <p:spPr>
          <a:xfrm>
            <a:off x="1524000" y="3780000"/>
            <a:ext cx="9144000" cy="1534886"/>
          </a:xfrm>
          <a:effectLst>
            <a:outerShdw blurRad="76200" algn="ctr" rotWithShape="0">
              <a:prstClr val="black">
                <a:alpha val="67000"/>
              </a:prstClr>
            </a:outerShdw>
          </a:effectLst>
        </p:spPr>
        <p:txBody>
          <a:bodyPr>
            <a:normAutofit/>
          </a:bodyPr>
          <a:lstStyle>
            <a:lvl1pPr marL="0" indent="0" algn="ctr">
              <a:buNone/>
              <a:defRPr sz="3200" b="0" i="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text</a:t>
            </a:r>
          </a:p>
        </p:txBody>
      </p:sp>
    </p:spTree>
    <p:extLst>
      <p:ext uri="{BB962C8B-B14F-4D97-AF65-F5344CB8AC3E}">
        <p14:creationId xmlns:p14="http://schemas.microsoft.com/office/powerpoint/2010/main" val="243834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7EF249A-9390-B74A-A9AA-63DC6BE9252E}"/>
              </a:ext>
            </a:extLst>
          </p:cNvPr>
          <p:cNvSpPr>
            <a:spLocks noGrp="1"/>
          </p:cNvSpPr>
          <p:nvPr>
            <p:ph type="title" hasCustomPrompt="1"/>
          </p:nvPr>
        </p:nvSpPr>
        <p:spPr/>
        <p:txBody>
          <a:bodyPr>
            <a:normAutofit/>
          </a:bodyPr>
          <a:lstStyle>
            <a:lvl1pPr>
              <a:defRPr sz="4800"/>
            </a:lvl1pPr>
          </a:lstStyle>
          <a:p>
            <a:r>
              <a:rPr lang="sv-SE" dirty="0"/>
              <a:t>Rubrik</a:t>
            </a:r>
          </a:p>
        </p:txBody>
      </p:sp>
      <p:sp>
        <p:nvSpPr>
          <p:cNvPr id="3" name="Platshållare för innehåll 2">
            <a:extLst>
              <a:ext uri="{FF2B5EF4-FFF2-40B4-BE49-F238E27FC236}">
                <a16:creationId xmlns:a16="http://schemas.microsoft.com/office/drawing/2014/main" xmlns="" id="{BBEBD609-C4E6-3548-9EEB-0745E63C9BF5}"/>
              </a:ext>
            </a:extLst>
          </p:cNvPr>
          <p:cNvSpPr>
            <a:spLocks noGrp="1"/>
          </p:cNvSpPr>
          <p:nvPr>
            <p:ph idx="1" hasCustomPrompt="1"/>
          </p:nvPr>
        </p:nvSpPr>
        <p:spPr>
          <a:xfrm>
            <a:off x="1620000" y="2159999"/>
            <a:ext cx="8820000" cy="3960000"/>
          </a:xfrm>
        </p:spPr>
        <p:txBody>
          <a:bodyPr/>
          <a:lstStyle>
            <a:lvl7pPr marL="2743200" indent="0">
              <a:buNone/>
              <a:defRPr/>
            </a:lvl7p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27636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4A9A7386-F759-0E42-A82F-00906141C650}"/>
              </a:ext>
            </a:extLst>
          </p:cNvPr>
          <p:cNvSpPr>
            <a:spLocks noGrp="1"/>
          </p:cNvSpPr>
          <p:nvPr>
            <p:ph type="title"/>
          </p:nvPr>
        </p:nvSpPr>
        <p:spPr>
          <a:xfrm>
            <a:off x="1620000" y="359999"/>
            <a:ext cx="8820000" cy="1800000"/>
          </a:xfrm>
          <a:prstGeom prst="rect">
            <a:avLst/>
          </a:prstGeom>
        </p:spPr>
        <p:txBody>
          <a:bodyPr vert="horz" lIns="0" tIns="0" rIns="0" bIns="288000" rtlCol="0" anchor="b" anchorCtr="0">
            <a:normAutofit/>
          </a:bodyPr>
          <a:lstStyle/>
          <a:p>
            <a:r>
              <a:rPr lang="sv-SE" dirty="0"/>
              <a:t>Klicka här för att ändra mall </a:t>
            </a:r>
            <a:br>
              <a:rPr lang="sv-SE" dirty="0"/>
            </a:br>
            <a:r>
              <a:rPr lang="sv-SE" dirty="0"/>
              <a:t>för rubrikformat</a:t>
            </a:r>
          </a:p>
        </p:txBody>
      </p:sp>
      <p:sp>
        <p:nvSpPr>
          <p:cNvPr id="3" name="Platshållare för text 2">
            <a:extLst>
              <a:ext uri="{FF2B5EF4-FFF2-40B4-BE49-F238E27FC236}">
                <a16:creationId xmlns:a16="http://schemas.microsoft.com/office/drawing/2014/main" xmlns="" id="{7D065C12-314E-C844-B105-FA43CA3DE1AE}"/>
              </a:ext>
            </a:extLst>
          </p:cNvPr>
          <p:cNvSpPr>
            <a:spLocks noGrp="1"/>
          </p:cNvSpPr>
          <p:nvPr>
            <p:ph type="body" idx="1"/>
          </p:nvPr>
        </p:nvSpPr>
        <p:spPr>
          <a:xfrm>
            <a:off x="1620000" y="2159999"/>
            <a:ext cx="8820000" cy="4351339"/>
          </a:xfrm>
          <a:prstGeom prst="rect">
            <a:avLst/>
          </a:prstGeom>
        </p:spPr>
        <p:txBody>
          <a:bodyPr vert="horz" lIns="0" tIns="0" rIns="0" bIns="0" rtlCol="0">
            <a:normAutofit/>
          </a:bodyPr>
          <a:lstStyle/>
          <a:p>
            <a:r>
              <a:rPr lang="sv-SE" dirty="0"/>
              <a:t>Brödtext nivå 1</a:t>
            </a:r>
          </a:p>
          <a:p>
            <a:pPr lvl="1"/>
            <a:r>
              <a:rPr lang="sv-SE" dirty="0"/>
              <a:t>Brödtext nivå 2</a:t>
            </a:r>
          </a:p>
          <a:p>
            <a:pPr lvl="2"/>
            <a:r>
              <a:rPr lang="sv-SE" dirty="0"/>
              <a:t>Brödtext nivå 3</a:t>
            </a:r>
          </a:p>
          <a:p>
            <a:pPr lvl="3"/>
            <a:r>
              <a:rPr lang="sv-SE" dirty="0"/>
              <a:t>Brödtext nivå 4</a:t>
            </a:r>
          </a:p>
          <a:p>
            <a:pPr lvl="4"/>
            <a:r>
              <a:rPr lang="sv-SE" dirty="0"/>
              <a:t>Brödtext nivå 5</a:t>
            </a:r>
          </a:p>
          <a:p>
            <a:pPr lvl="5"/>
            <a:r>
              <a:rPr lang="sv-SE" dirty="0"/>
              <a:t>Brödtext nivå 6</a:t>
            </a:r>
          </a:p>
        </p:txBody>
      </p:sp>
    </p:spTree>
    <p:extLst>
      <p:ext uri="{BB962C8B-B14F-4D97-AF65-F5344CB8AC3E}">
        <p14:creationId xmlns:p14="http://schemas.microsoft.com/office/powerpoint/2010/main" val="3151263512"/>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63" r:id="rId3"/>
    <p:sldLayoutId id="2147483664" r:id="rId4"/>
    <p:sldLayoutId id="2147483665" r:id="rId5"/>
    <p:sldLayoutId id="2147483666" r:id="rId6"/>
    <p:sldLayoutId id="2147483655" r:id="rId7"/>
    <p:sldLayoutId id="2147483649" r:id="rId8"/>
    <p:sldLayoutId id="2147483650" r:id="rId9"/>
    <p:sldLayoutId id="2147483667" r:id="rId10"/>
    <p:sldLayoutId id="2147483657" r:id="rId11"/>
    <p:sldLayoutId id="2147483658" r:id="rId12"/>
    <p:sldLayoutId id="2147483651" r:id="rId13"/>
    <p:sldLayoutId id="2147483659" r:id="rId14"/>
    <p:sldLayoutId id="2147483660" r:id="rId15"/>
    <p:sldLayoutId id="2147483661" r:id="rId16"/>
    <p:sldLayoutId id="2147483668" r:id="rId17"/>
  </p:sldLayoutIdLst>
  <p:txStyles>
    <p:titleStyle>
      <a:lvl1pPr algn="l" defTabSz="914400" rtl="0" eaLnBrk="1" latinLnBrk="0" hangingPunct="1">
        <a:lnSpc>
          <a:spcPct val="90000"/>
        </a:lnSpc>
        <a:spcBef>
          <a:spcPct val="0"/>
        </a:spcBef>
        <a:buNone/>
        <a:defRPr sz="4400" b="0" i="0"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180000" indent="-180000" algn="l" defTabSz="914400" rtl="0" eaLnBrk="1" latinLnBrk="0" hangingPunct="1">
        <a:lnSpc>
          <a:spcPct val="110000"/>
        </a:lnSpc>
        <a:spcBef>
          <a:spcPts val="1200"/>
        </a:spcBef>
        <a:buClr>
          <a:schemeClr val="accent1"/>
        </a:buClr>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5pPr>
      <a:lvl6pPr marL="1080000" indent="-180000" algn="l" defTabSz="914400" rtl="0" eaLnBrk="1" latinLnBrk="0" hangingPunct="1">
        <a:lnSpc>
          <a:spcPct val="110000"/>
        </a:lnSpc>
        <a:spcBef>
          <a:spcPts val="0"/>
        </a:spcBef>
        <a:buClr>
          <a:schemeClr val="accent1"/>
        </a:buClr>
        <a:buFont typeface="Systemtypsnitt"/>
        <a:buChar char="-"/>
        <a:defRPr sz="22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pos="7559" userDrawn="1">
          <p15:clr>
            <a:srgbClr val="F26B43"/>
          </p15:clr>
        </p15:guide>
        <p15:guide id="5" pos="2593" userDrawn="1">
          <p15:clr>
            <a:srgbClr val="F26B43"/>
          </p15:clr>
        </p15:guide>
        <p15:guide id="6" pos="5087" userDrawn="1">
          <p15:clr>
            <a:srgbClr val="F26B43"/>
          </p15:clr>
        </p15:guide>
        <p15:guide id="7" orient="horz" pos="4201" userDrawn="1">
          <p15:clr>
            <a:srgbClr val="F26B43"/>
          </p15:clr>
        </p15:guide>
        <p15:guide id="8" orient="horz" pos="1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xmlns="" id="{AF7E4982-AA83-BF4E-B24E-15D2DB2D10B4}"/>
              </a:ext>
            </a:extLst>
          </p:cNvPr>
          <p:cNvSpPr>
            <a:spLocks noGrp="1"/>
          </p:cNvSpPr>
          <p:nvPr>
            <p:ph type="body" sz="quarter" idx="10"/>
          </p:nvPr>
        </p:nvSpPr>
        <p:spPr/>
        <p:txBody>
          <a:bodyPr/>
          <a:lstStyle/>
          <a:p>
            <a:r>
              <a:rPr lang="sv-SE" dirty="0" smtClean="0"/>
              <a:t>Arbetsmiljöpolicy  </a:t>
            </a:r>
            <a:endParaRPr lang="sv-SE" dirty="0"/>
          </a:p>
        </p:txBody>
      </p:sp>
      <p:sp>
        <p:nvSpPr>
          <p:cNvPr id="3" name="Platshållare för text 2">
            <a:extLst>
              <a:ext uri="{FF2B5EF4-FFF2-40B4-BE49-F238E27FC236}">
                <a16:creationId xmlns:a16="http://schemas.microsoft.com/office/drawing/2014/main" xmlns="" id="{C4F45D93-D47D-9E44-AC75-6957BA198DF2}"/>
              </a:ext>
            </a:extLst>
          </p:cNvPr>
          <p:cNvSpPr>
            <a:spLocks noGrp="1"/>
          </p:cNvSpPr>
          <p:nvPr>
            <p:ph type="body" sz="quarter" idx="11"/>
          </p:nvPr>
        </p:nvSpPr>
        <p:spPr/>
        <p:txBody>
          <a:bodyPr/>
          <a:lstStyle/>
          <a:p>
            <a:r>
              <a:rPr lang="sv-SE" dirty="0" smtClean="0"/>
              <a:t>Chefsstöd: implementeringsmaterial</a:t>
            </a:r>
            <a:endParaRPr lang="sv-SE" dirty="0"/>
          </a:p>
        </p:txBody>
      </p:sp>
    </p:spTree>
    <p:extLst>
      <p:ext uri="{BB962C8B-B14F-4D97-AF65-F5344CB8AC3E}">
        <p14:creationId xmlns:p14="http://schemas.microsoft.com/office/powerpoint/2010/main" val="4283160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Giltighetstid och revidering </a:t>
            </a:r>
            <a:endParaRPr lang="sv-SE" dirty="0"/>
          </a:p>
        </p:txBody>
      </p:sp>
      <p:sp>
        <p:nvSpPr>
          <p:cNvPr id="3" name="Platshållare för innehåll 2"/>
          <p:cNvSpPr>
            <a:spLocks noGrp="1"/>
          </p:cNvSpPr>
          <p:nvPr>
            <p:ph idx="1"/>
          </p:nvPr>
        </p:nvSpPr>
        <p:spPr/>
        <p:txBody>
          <a:bodyPr/>
          <a:lstStyle/>
          <a:p>
            <a:r>
              <a:rPr lang="sv-SE" dirty="0"/>
              <a:t>Arbetsmiljöpolicyn </a:t>
            </a:r>
            <a:r>
              <a:rPr lang="sv-SE" dirty="0" smtClean="0"/>
              <a:t>löper tillsvidare.</a:t>
            </a:r>
          </a:p>
          <a:p>
            <a:r>
              <a:rPr lang="sv-SE" dirty="0" smtClean="0"/>
              <a:t>Arbetsmiljöpolicyn </a:t>
            </a:r>
            <a:r>
              <a:rPr lang="sv-SE" dirty="0"/>
              <a:t>ska följas upp i samband med den årliga uppföljningen av det systematiska arbetsmiljöarbetet och revideras vid behov. </a:t>
            </a:r>
            <a:endParaRPr lang="sv-SE" dirty="0" smtClean="0"/>
          </a:p>
          <a:p>
            <a:r>
              <a:rPr lang="sv-SE" dirty="0" smtClean="0"/>
              <a:t>Den centrala skyddskommittén ansvarar för uppföljningen av arbetsmiljöpolicyn.</a:t>
            </a:r>
            <a:endParaRPr lang="sv-SE" dirty="0"/>
          </a:p>
          <a:p>
            <a:endParaRPr lang="sv-SE" dirty="0"/>
          </a:p>
        </p:txBody>
      </p:sp>
    </p:spTree>
    <p:extLst>
      <p:ext uri="{BB962C8B-B14F-4D97-AF65-F5344CB8AC3E}">
        <p14:creationId xmlns:p14="http://schemas.microsoft.com/office/powerpoint/2010/main" val="88398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Relaterade dokument och rutiner</a:t>
            </a:r>
            <a:endParaRPr lang="sv-SE" dirty="0"/>
          </a:p>
        </p:txBody>
      </p:sp>
      <p:sp>
        <p:nvSpPr>
          <p:cNvPr id="3" name="Platshållare för innehåll 2"/>
          <p:cNvSpPr>
            <a:spLocks noGrp="1"/>
          </p:cNvSpPr>
          <p:nvPr>
            <p:ph idx="1"/>
          </p:nvPr>
        </p:nvSpPr>
        <p:spPr/>
        <p:txBody>
          <a:bodyPr>
            <a:normAutofit fontScale="77500" lnSpcReduction="20000"/>
          </a:bodyPr>
          <a:lstStyle/>
          <a:p>
            <a:r>
              <a:rPr lang="sv-SE" sz="2800" dirty="0"/>
              <a:t>Strategisk plan 2017-2026</a:t>
            </a:r>
          </a:p>
          <a:p>
            <a:r>
              <a:rPr lang="sv-SE" sz="2800" dirty="0"/>
              <a:t>Lokalt avtal om arbetsmiljösamverkan vid Lunds universitet med tillhörande instruktioner för samverkan, samt instruktioner för skyddsombud och studerandeskyddsombud</a:t>
            </a:r>
          </a:p>
          <a:p>
            <a:r>
              <a:rPr lang="sv-SE" sz="2800" dirty="0"/>
              <a:t>Föreskrifter för vidarefördelning av arbetsmiljöuppgifter</a:t>
            </a:r>
          </a:p>
          <a:p>
            <a:r>
              <a:rPr lang="sv-SE" sz="2800" dirty="0"/>
              <a:t>Rutiner för hantering av kränkande särbehandling</a:t>
            </a:r>
          </a:p>
          <a:p>
            <a:r>
              <a:rPr lang="sv-SE" sz="2800" dirty="0"/>
              <a:t>Rutiner för uppföljning av det systematiska arbetsmiljöarbetet</a:t>
            </a:r>
          </a:p>
          <a:p>
            <a:r>
              <a:rPr lang="sv-SE" sz="2800" dirty="0"/>
              <a:t>Policy för jämställdhet, likabehandling och mångfald</a:t>
            </a:r>
          </a:p>
          <a:p>
            <a:pPr marL="0" indent="0">
              <a:buNone/>
            </a:pPr>
            <a:endParaRPr lang="sv-SE" i="1" dirty="0" smtClean="0"/>
          </a:p>
          <a:p>
            <a:pPr marL="0" indent="0">
              <a:buNone/>
            </a:pPr>
            <a:r>
              <a:rPr lang="sv-SE" i="1" dirty="0" smtClean="0"/>
              <a:t>Dokumenten </a:t>
            </a:r>
            <a:r>
              <a:rPr lang="sv-SE" i="1" dirty="0"/>
              <a:t>finns att läsa </a:t>
            </a:r>
            <a:r>
              <a:rPr lang="sv-SE" i="1" dirty="0" smtClean="0"/>
              <a:t>i Regelverket, på Medarbetarwebben och HR-webben</a:t>
            </a:r>
            <a:endParaRPr lang="sv-SE" dirty="0"/>
          </a:p>
          <a:p>
            <a:endParaRPr lang="sv-SE" dirty="0"/>
          </a:p>
        </p:txBody>
      </p:sp>
    </p:spTree>
    <p:extLst>
      <p:ext uri="{BB962C8B-B14F-4D97-AF65-F5344CB8AC3E}">
        <p14:creationId xmlns:p14="http://schemas.microsoft.com/office/powerpoint/2010/main" val="598846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56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sp>
        <p:nvSpPr>
          <p:cNvPr id="3" name="Platshållare för innehåll 2"/>
          <p:cNvSpPr>
            <a:spLocks noGrp="1"/>
          </p:cNvSpPr>
          <p:nvPr>
            <p:ph idx="1"/>
          </p:nvPr>
        </p:nvSpPr>
        <p:spPr/>
        <p:txBody>
          <a:bodyPr/>
          <a:lstStyle/>
          <a:p>
            <a:r>
              <a:rPr lang="sv-SE" dirty="0" smtClean="0"/>
              <a:t>Arbetsmiljöpolicy 2014-2017 förlängdes av rektor till att gälla även under 2018</a:t>
            </a:r>
          </a:p>
          <a:p>
            <a:r>
              <a:rPr lang="sv-SE" dirty="0" smtClean="0"/>
              <a:t>Revidering har skett på uppdrag av den centrala skyddskommittén</a:t>
            </a:r>
          </a:p>
          <a:p>
            <a:r>
              <a:rPr lang="sv-SE" dirty="0" smtClean="0"/>
              <a:t>En arbetsgrupp har reviderat och samordnat en remiss inom LU</a:t>
            </a:r>
          </a:p>
          <a:p>
            <a:r>
              <a:rPr lang="sv-SE" dirty="0" smtClean="0"/>
              <a:t>Förslaget har bearbetats i den centrala skyddskommittén och vid MBL-information i december 2018</a:t>
            </a:r>
          </a:p>
          <a:p>
            <a:r>
              <a:rPr lang="sv-SE" dirty="0" smtClean="0"/>
              <a:t>Rektor fattade beslut om den reviderade Arbetsmiljöpolicyn den 20 december 2018</a:t>
            </a:r>
          </a:p>
          <a:p>
            <a:endParaRPr lang="sv-SE" dirty="0"/>
          </a:p>
        </p:txBody>
      </p:sp>
    </p:spTree>
    <p:extLst>
      <p:ext uri="{BB962C8B-B14F-4D97-AF65-F5344CB8AC3E}">
        <p14:creationId xmlns:p14="http://schemas.microsoft.com/office/powerpoint/2010/main" val="159262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Revideringsgruppen </a:t>
            </a:r>
            <a:endParaRPr lang="sv-SE" dirty="0"/>
          </a:p>
        </p:txBody>
      </p:sp>
      <p:sp>
        <p:nvSpPr>
          <p:cNvPr id="3" name="Platshållare för innehåll 2"/>
          <p:cNvSpPr>
            <a:spLocks noGrp="1"/>
          </p:cNvSpPr>
          <p:nvPr>
            <p:ph idx="1"/>
          </p:nvPr>
        </p:nvSpPr>
        <p:spPr/>
        <p:txBody>
          <a:bodyPr>
            <a:normAutofit fontScale="92500" lnSpcReduction="20000"/>
          </a:bodyPr>
          <a:lstStyle/>
          <a:p>
            <a:pPr marL="0" indent="0">
              <a:spcBef>
                <a:spcPts val="0"/>
              </a:spcBef>
              <a:spcAft>
                <a:spcPts val="300"/>
              </a:spcAft>
              <a:buNone/>
            </a:pPr>
            <a:r>
              <a:rPr lang="sv-SE" sz="2000" dirty="0" smtClean="0"/>
              <a:t>Ulrika </a:t>
            </a:r>
            <a:r>
              <a:rPr lang="sv-SE" sz="2000" dirty="0"/>
              <a:t>Verngren, sektionschef LU Service</a:t>
            </a:r>
          </a:p>
          <a:p>
            <a:pPr marL="0" indent="0">
              <a:spcBef>
                <a:spcPts val="0"/>
              </a:spcBef>
              <a:spcAft>
                <a:spcPts val="300"/>
              </a:spcAft>
              <a:buNone/>
            </a:pPr>
            <a:r>
              <a:rPr lang="sv-SE" sz="2000" dirty="0"/>
              <a:t>Mattias Brattström, kanslichef M-</a:t>
            </a:r>
            <a:r>
              <a:rPr lang="sv-SE" sz="2000" dirty="0" err="1"/>
              <a:t>fak</a:t>
            </a:r>
            <a:endParaRPr lang="sv-SE" sz="2000" dirty="0"/>
          </a:p>
          <a:p>
            <a:pPr marL="0" indent="0">
              <a:spcBef>
                <a:spcPts val="0"/>
              </a:spcBef>
              <a:spcAft>
                <a:spcPts val="300"/>
              </a:spcAft>
              <a:buNone/>
            </a:pPr>
            <a:r>
              <a:rPr lang="sv-SE" sz="2000" dirty="0"/>
              <a:t>Christofer Edling, dekan S-</a:t>
            </a:r>
            <a:r>
              <a:rPr lang="sv-SE" sz="2000" dirty="0" err="1"/>
              <a:t>fak</a:t>
            </a:r>
            <a:endParaRPr lang="sv-SE" sz="2000" dirty="0"/>
          </a:p>
          <a:p>
            <a:pPr marL="0" indent="0">
              <a:spcBef>
                <a:spcPts val="0"/>
              </a:spcBef>
              <a:spcAft>
                <a:spcPts val="300"/>
              </a:spcAft>
              <a:buNone/>
            </a:pPr>
            <a:r>
              <a:rPr lang="sv-SE" sz="2000" dirty="0"/>
              <a:t>Monica </a:t>
            </a:r>
            <a:r>
              <a:rPr lang="sv-SE" sz="2000" dirty="0" smtClean="0"/>
              <a:t>Wendel/Ola Hall, </a:t>
            </a:r>
            <a:r>
              <a:rPr lang="sv-SE" sz="2000" dirty="0" err="1" smtClean="0"/>
              <a:t>överskyddsombud</a:t>
            </a:r>
            <a:endParaRPr lang="sv-SE" sz="2000" dirty="0"/>
          </a:p>
          <a:p>
            <a:pPr marL="0" indent="0">
              <a:spcBef>
                <a:spcPts val="0"/>
              </a:spcBef>
              <a:spcAft>
                <a:spcPts val="300"/>
              </a:spcAft>
              <a:buNone/>
            </a:pPr>
            <a:r>
              <a:rPr lang="sv-SE" sz="2000" dirty="0"/>
              <a:t>Katarina Larsdotter Wendel, </a:t>
            </a:r>
            <a:r>
              <a:rPr lang="sv-SE" sz="2000" dirty="0" err="1" smtClean="0"/>
              <a:t>överskyddsombud</a:t>
            </a:r>
            <a:endParaRPr lang="sv-SE" sz="2000" dirty="0"/>
          </a:p>
          <a:p>
            <a:pPr marL="0" indent="0">
              <a:spcBef>
                <a:spcPts val="0"/>
              </a:spcBef>
              <a:spcAft>
                <a:spcPts val="300"/>
              </a:spcAft>
              <a:buNone/>
            </a:pPr>
            <a:r>
              <a:rPr lang="sv-SE" sz="2000" dirty="0"/>
              <a:t>Benny Mårtensson, </a:t>
            </a:r>
            <a:r>
              <a:rPr lang="sv-SE" sz="2000" dirty="0" err="1" smtClean="0"/>
              <a:t>överskyddsombud</a:t>
            </a:r>
            <a:endParaRPr lang="sv-SE" sz="2000" dirty="0"/>
          </a:p>
          <a:p>
            <a:pPr marL="0" indent="0">
              <a:spcBef>
                <a:spcPts val="0"/>
              </a:spcBef>
              <a:spcAft>
                <a:spcPts val="300"/>
              </a:spcAft>
              <a:buNone/>
            </a:pPr>
            <a:r>
              <a:rPr lang="sv-SE" sz="2000" dirty="0"/>
              <a:t>Ingrid Ekelund, företagssköterska FHV</a:t>
            </a:r>
          </a:p>
          <a:p>
            <a:pPr marL="0" indent="0">
              <a:spcBef>
                <a:spcPts val="0"/>
              </a:spcBef>
              <a:spcAft>
                <a:spcPts val="300"/>
              </a:spcAft>
              <a:buNone/>
            </a:pPr>
            <a:r>
              <a:rPr lang="sv-SE" sz="2000" dirty="0"/>
              <a:t>Jenny Lindskog, personalsamordnare LU-HR och arbetsmiljösamordnare J-</a:t>
            </a:r>
            <a:r>
              <a:rPr lang="sv-SE" sz="2000" dirty="0" err="1"/>
              <a:t>fak</a:t>
            </a:r>
            <a:endParaRPr lang="sv-SE" sz="2000" dirty="0"/>
          </a:p>
          <a:p>
            <a:pPr marL="0" indent="0">
              <a:spcBef>
                <a:spcPts val="0"/>
              </a:spcBef>
              <a:spcAft>
                <a:spcPts val="300"/>
              </a:spcAft>
              <a:buNone/>
            </a:pPr>
            <a:r>
              <a:rPr lang="sv-SE" sz="2000" dirty="0"/>
              <a:t>Bodil Ryderheim, arbetsmiljösamordnare LTH</a:t>
            </a:r>
          </a:p>
          <a:p>
            <a:pPr marL="0" indent="0">
              <a:spcBef>
                <a:spcPts val="0"/>
              </a:spcBef>
              <a:spcAft>
                <a:spcPts val="300"/>
              </a:spcAft>
              <a:buNone/>
            </a:pPr>
            <a:r>
              <a:rPr lang="sv-SE" sz="2000" dirty="0" smtClean="0"/>
              <a:t>Abtin Khoshnood, studeranderepresentant</a:t>
            </a:r>
            <a:endParaRPr lang="sv-SE" sz="2000" dirty="0"/>
          </a:p>
          <a:p>
            <a:pPr marL="0" indent="0">
              <a:spcBef>
                <a:spcPts val="0"/>
              </a:spcBef>
              <a:spcAft>
                <a:spcPts val="300"/>
              </a:spcAft>
              <a:buNone/>
            </a:pPr>
            <a:r>
              <a:rPr lang="sv-SE" sz="2000" dirty="0"/>
              <a:t>Robert Howe, arbetsmiljöingenjör LU </a:t>
            </a:r>
            <a:r>
              <a:rPr lang="sv-SE" sz="2000" dirty="0" smtClean="0"/>
              <a:t>Byggnad</a:t>
            </a:r>
          </a:p>
          <a:p>
            <a:pPr marL="0" indent="0">
              <a:spcBef>
                <a:spcPts val="0"/>
              </a:spcBef>
              <a:spcAft>
                <a:spcPts val="300"/>
              </a:spcAft>
              <a:buNone/>
            </a:pPr>
            <a:r>
              <a:rPr lang="sv-SE" sz="2000" dirty="0"/>
              <a:t>Lennart Nordberg, processledare </a:t>
            </a:r>
            <a:r>
              <a:rPr lang="sv-SE" sz="2000" dirty="0" smtClean="0"/>
              <a:t>sektionen </a:t>
            </a:r>
            <a:r>
              <a:rPr lang="sv-SE" sz="2000" dirty="0"/>
              <a:t>Personal (adjungerad)</a:t>
            </a:r>
          </a:p>
          <a:p>
            <a:pPr marL="0" indent="0">
              <a:spcBef>
                <a:spcPts val="0"/>
              </a:spcBef>
              <a:spcAft>
                <a:spcPts val="300"/>
              </a:spcAft>
              <a:buNone/>
            </a:pPr>
            <a:r>
              <a:rPr lang="sv-SE" sz="2000" dirty="0" smtClean="0"/>
              <a:t>Anna </a:t>
            </a:r>
            <a:r>
              <a:rPr lang="sv-SE" sz="2000" dirty="0"/>
              <a:t>Sjösten, personalkonsult </a:t>
            </a:r>
            <a:r>
              <a:rPr lang="sv-SE" sz="2000" dirty="0" smtClean="0"/>
              <a:t>sektionen </a:t>
            </a:r>
            <a:r>
              <a:rPr lang="sv-SE" sz="2000" dirty="0"/>
              <a:t>Personal (sammankallande</a:t>
            </a:r>
            <a:r>
              <a:rPr lang="sv-SE" sz="2000" dirty="0" smtClean="0"/>
              <a:t>)</a:t>
            </a:r>
          </a:p>
          <a:p>
            <a:pPr marL="0" indent="0">
              <a:buNone/>
            </a:pPr>
            <a:endParaRPr lang="sv-SE" dirty="0"/>
          </a:p>
        </p:txBody>
      </p:sp>
    </p:spTree>
    <p:extLst>
      <p:ext uri="{BB962C8B-B14F-4D97-AF65-F5344CB8AC3E}">
        <p14:creationId xmlns:p14="http://schemas.microsoft.com/office/powerpoint/2010/main" val="259154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Lagstiftning</a:t>
            </a:r>
            <a:endParaRPr lang="sv-SE" dirty="0"/>
          </a:p>
        </p:txBody>
      </p:sp>
      <p:sp>
        <p:nvSpPr>
          <p:cNvPr id="3" name="Platshållare för innehåll 2"/>
          <p:cNvSpPr>
            <a:spLocks noGrp="1"/>
          </p:cNvSpPr>
          <p:nvPr>
            <p:ph idx="1"/>
          </p:nvPr>
        </p:nvSpPr>
        <p:spPr/>
        <p:txBody>
          <a:bodyPr/>
          <a:lstStyle/>
          <a:p>
            <a:r>
              <a:rPr lang="sv-SE" b="1" dirty="0" smtClean="0"/>
              <a:t>5§ AFS 2001:1 </a:t>
            </a:r>
            <a:r>
              <a:rPr lang="sv-SE" dirty="0" smtClean="0"/>
              <a:t>Det ska </a:t>
            </a:r>
            <a:r>
              <a:rPr lang="sv-SE" dirty="0"/>
              <a:t>finnas en arbetsmiljöpolicy som beskriver hur arbetsförhållandena i arbetsgivarens verksamhet </a:t>
            </a:r>
            <a:r>
              <a:rPr lang="sv-SE" dirty="0" smtClean="0"/>
              <a:t>ska </a:t>
            </a:r>
            <a:r>
              <a:rPr lang="sv-SE" dirty="0"/>
              <a:t>vara </a:t>
            </a:r>
            <a:r>
              <a:rPr lang="sv-SE" dirty="0" smtClean="0"/>
              <a:t>för att </a:t>
            </a:r>
            <a:r>
              <a:rPr lang="sv-SE" dirty="0"/>
              <a:t>ohälsa och olycksfall i arbetet skall förebyggas och en tillfredsställande arbetsmiljö uppnås</a:t>
            </a:r>
            <a:r>
              <a:rPr lang="sv-SE" dirty="0" smtClean="0"/>
              <a:t>.</a:t>
            </a:r>
          </a:p>
          <a:p>
            <a:r>
              <a:rPr lang="sv-SE" dirty="0"/>
              <a:t>Arbetsmiljöpolicyn </a:t>
            </a:r>
            <a:r>
              <a:rPr lang="sv-SE" dirty="0" smtClean="0"/>
              <a:t>ska </a:t>
            </a:r>
            <a:r>
              <a:rPr lang="sv-SE" dirty="0"/>
              <a:t>dokumenteras skriftligt om det finns minst tio arbetstagare i </a:t>
            </a:r>
            <a:r>
              <a:rPr lang="sv-SE" dirty="0" smtClean="0"/>
              <a:t>verksamheten.</a:t>
            </a:r>
          </a:p>
          <a:p>
            <a:r>
              <a:rPr lang="sv-SE" b="1" dirty="0" smtClean="0"/>
              <a:t>13§ AFS 2015:4 </a:t>
            </a:r>
            <a:r>
              <a:rPr lang="sv-SE" dirty="0"/>
              <a:t>Arbetsgivaren ska klargöra att kränkande särbehandling inte </a:t>
            </a:r>
            <a:r>
              <a:rPr lang="sv-SE" dirty="0" smtClean="0"/>
              <a:t>accepteras i </a:t>
            </a:r>
            <a:r>
              <a:rPr lang="sv-SE" dirty="0"/>
              <a:t>verksamheten</a:t>
            </a:r>
            <a:r>
              <a:rPr lang="sv-SE" dirty="0" smtClean="0"/>
              <a:t>.</a:t>
            </a:r>
          </a:p>
        </p:txBody>
      </p:sp>
    </p:spTree>
    <p:extLst>
      <p:ext uri="{BB962C8B-B14F-4D97-AF65-F5344CB8AC3E}">
        <p14:creationId xmlns:p14="http://schemas.microsoft.com/office/powerpoint/2010/main" val="581837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Arbetsmiljöpolicy för LU</a:t>
            </a:r>
            <a:endParaRPr lang="sv-SE" dirty="0"/>
          </a:p>
        </p:txBody>
      </p:sp>
      <p:sp>
        <p:nvSpPr>
          <p:cNvPr id="4" name="Figur 2"/>
          <p:cNvSpPr>
            <a:spLocks noGrp="1" noChangeArrowheads="1"/>
          </p:cNvSpPr>
          <p:nvPr>
            <p:ph idx="1"/>
          </p:nvPr>
        </p:nvSpPr>
        <p:spPr bwMode="auto">
          <a:xfrm>
            <a:off x="1407886" y="1882418"/>
            <a:ext cx="9971315" cy="3807182"/>
          </a:xfrm>
          <a:prstGeom prst="roundRect">
            <a:avLst>
              <a:gd name="adj" fmla="val 13032"/>
            </a:avLst>
          </a:prstGeom>
          <a:solidFill>
            <a:srgbClr val="70AD47">
              <a:lumMod val="20000"/>
              <a:lumOff val="80000"/>
            </a:srgbClr>
          </a:solidFill>
          <a:ln w="9525">
            <a:noFill/>
            <a:miter lim="800000"/>
            <a:headEnd/>
            <a:tailEnd/>
          </a:ln>
          <a:extLst/>
        </p:spPr>
        <p:txBody>
          <a:bodyPr rot="0" vert="horz" wrap="square" lIns="91440" tIns="45720" rIns="91440" bIns="45720" anchor="ctr" anchorCtr="0" upright="1">
            <a:noAutofit/>
          </a:bodyPr>
          <a:lstStyle/>
          <a:p>
            <a:endParaRPr lang="sv-SE" sz="2000" dirty="0" smtClean="0"/>
          </a:p>
          <a:p>
            <a:pPr marL="0" indent="0">
              <a:buNone/>
            </a:pPr>
            <a:r>
              <a:rPr lang="sv-SE" sz="1800" dirty="0" smtClean="0"/>
              <a:t>Lunds </a:t>
            </a:r>
            <a:r>
              <a:rPr lang="sv-SE" sz="1800" dirty="0"/>
              <a:t>universitets vision är att vara ett universitet i världsklass som förstår, förklarar och förbättrar vår värld och människors villkor. En förutsättning för en framgångsrik verksamhet är att den utmärks av en god arbets- och studiemiljö som är utvecklande, stimulerande, säker och trygg. Arbetsmiljöarbetet ska bedrivas förebyggande med arbetsmiljölagstiftningens krav som grund och med en strävan att ständigt förbättra arbets- och studiemiljön.</a:t>
            </a:r>
          </a:p>
          <a:p>
            <a:pPr marL="0" indent="0">
              <a:buNone/>
            </a:pPr>
            <a:r>
              <a:rPr lang="sv-SE" sz="1800" dirty="0" smtClean="0"/>
              <a:t>Alla </a:t>
            </a:r>
            <a:r>
              <a:rPr lang="sv-SE" sz="1800" dirty="0"/>
              <a:t>som är verksamma vid Lunds universitet har ett ansvar att bidra till en god arbets- och studiemiljö. Det systematiska arbetsmiljöarbetet ska bedrivas i samverkan mellan chefer, medarbetare och studerande. Respekt och omtanke ska gälla i alla relationer liksom ett gemensamt ansvarstagande för universitetets värdegrund, uppgifter och mål. Inom universitetet ska nolltolerans mot kränkande särbehandling, trakasserier och sexuella trakasserier råda.</a:t>
            </a:r>
          </a:p>
          <a:p>
            <a:pPr marL="0" marR="0" lvl="0" indent="0" defTabSz="914400" eaLnBrk="1" fontAlgn="auto" latinLnBrk="0" hangingPunct="1">
              <a:lnSpc>
                <a:spcPct val="107000"/>
              </a:lnSpc>
              <a:spcBef>
                <a:spcPts val="0"/>
              </a:spcBef>
              <a:spcAft>
                <a:spcPts val="0"/>
              </a:spcAft>
              <a:buClrTx/>
              <a:buSzTx/>
              <a:buFontTx/>
              <a:buNone/>
              <a:tabLst/>
              <a:defRPr/>
            </a:pPr>
            <a:endParaRPr kumimoji="0" lang="sv-SE" sz="20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76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a:t>
            </a:r>
            <a:endParaRPr lang="sv-SE" dirty="0"/>
          </a:p>
        </p:txBody>
      </p:sp>
      <p:sp>
        <p:nvSpPr>
          <p:cNvPr id="3" name="Platshållare för innehåll 2"/>
          <p:cNvSpPr>
            <a:spLocks noGrp="1"/>
          </p:cNvSpPr>
          <p:nvPr>
            <p:ph idx="1"/>
          </p:nvPr>
        </p:nvSpPr>
        <p:spPr/>
        <p:txBody>
          <a:bodyPr>
            <a:normAutofit fontScale="77500" lnSpcReduction="20000"/>
          </a:bodyPr>
          <a:lstStyle/>
          <a:p>
            <a:pPr marL="0" indent="0">
              <a:buNone/>
            </a:pPr>
            <a:r>
              <a:rPr lang="sv-SE" b="1" dirty="0"/>
              <a:t>Policyn efterlevs genom ett målinriktat och systematiskt </a:t>
            </a:r>
            <a:r>
              <a:rPr lang="sv-SE" b="1" dirty="0" smtClean="0"/>
              <a:t>arbetsmiljöarbete</a:t>
            </a:r>
            <a:r>
              <a:rPr lang="sv-SE" b="1" dirty="0"/>
              <a:t>, vilket innebär att</a:t>
            </a:r>
            <a:r>
              <a:rPr lang="sv-SE" b="1" dirty="0" smtClean="0"/>
              <a:t>:</a:t>
            </a:r>
          </a:p>
          <a:p>
            <a:pPr lvl="0"/>
            <a:r>
              <a:rPr lang="sv-SE" dirty="0"/>
              <a:t>samverkan mellan arbetsmiljöansvariga chefer, medarbetare och studerande ska ske genom en kontinuerlig dialog och i inrättade skyddskommittéer</a:t>
            </a:r>
          </a:p>
          <a:p>
            <a:pPr lvl="0"/>
            <a:r>
              <a:rPr lang="sv-SE" dirty="0"/>
              <a:t>verksamheten ska bedrivas i funktionella och tillgängliga lokaler som uppfyller de krav som ställs i gällande lagar och regler, och med en för verksamheten ändamålsenlig och säker utrustning </a:t>
            </a:r>
          </a:p>
          <a:p>
            <a:pPr lvl="0"/>
            <a:r>
              <a:rPr lang="sv-SE" dirty="0"/>
              <a:t>arbetsmiljön ska utformas så att den skapar förutsättningar för arbetsglädje, utveckling och delaktighet för såväl medarbetare som studerande</a:t>
            </a:r>
          </a:p>
          <a:p>
            <a:pPr lvl="0"/>
            <a:r>
              <a:rPr lang="sv-SE" dirty="0"/>
              <a:t>arbetsförhållandena ska anpassas till medarbetares och studerandes olika förutsättningar i fysiskt och psykiskt hänseende </a:t>
            </a:r>
          </a:p>
          <a:p>
            <a:pPr lvl="0"/>
            <a:r>
              <a:rPr lang="sv-SE" dirty="0"/>
              <a:t>chefer ska ha rätt kunskap för att kunna uppfylla sitt uppdrag och hantera verksamhetens risker</a:t>
            </a:r>
          </a:p>
          <a:p>
            <a:pPr marL="0" indent="0">
              <a:buNone/>
            </a:pPr>
            <a:endParaRPr lang="sv-SE" dirty="0"/>
          </a:p>
        </p:txBody>
      </p:sp>
    </p:spTree>
    <p:extLst>
      <p:ext uri="{BB962C8B-B14F-4D97-AF65-F5344CB8AC3E}">
        <p14:creationId xmlns:p14="http://schemas.microsoft.com/office/powerpoint/2010/main" val="3163736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a:t>
            </a:r>
            <a:endParaRPr lang="sv-SE" dirty="0"/>
          </a:p>
        </p:txBody>
      </p:sp>
      <p:sp>
        <p:nvSpPr>
          <p:cNvPr id="3" name="Platshållare för innehåll 2"/>
          <p:cNvSpPr>
            <a:spLocks noGrp="1"/>
          </p:cNvSpPr>
          <p:nvPr>
            <p:ph idx="1"/>
          </p:nvPr>
        </p:nvSpPr>
        <p:spPr/>
        <p:txBody>
          <a:bodyPr>
            <a:normAutofit fontScale="25000" lnSpcReduction="20000"/>
          </a:bodyPr>
          <a:lstStyle/>
          <a:p>
            <a:pPr marL="0" indent="0">
              <a:buNone/>
            </a:pPr>
            <a:r>
              <a:rPr lang="sv-SE" sz="6400" b="1" dirty="0"/>
              <a:t>Förutsättningar för ett systematiskt arbetsmiljöarbete innebär, på samtliga nivåer och inom samtliga verksamheter, att:</a:t>
            </a:r>
            <a:endParaRPr lang="sv-SE" sz="6400" dirty="0"/>
          </a:p>
          <a:p>
            <a:pPr lvl="0"/>
            <a:r>
              <a:rPr lang="sv-SE" sz="5600" dirty="0"/>
              <a:t>resurser för arbetsmiljöarbetet avsätts </a:t>
            </a:r>
          </a:p>
          <a:p>
            <a:pPr lvl="0"/>
            <a:r>
              <a:rPr lang="sv-SE" sz="5600" dirty="0"/>
              <a:t>arbetsmiljöarbetet är en naturlig del i verksamhetsplaneringen och i det dagliga arbetet</a:t>
            </a:r>
          </a:p>
          <a:p>
            <a:pPr lvl="0"/>
            <a:r>
              <a:rPr lang="sv-SE" sz="5600" dirty="0"/>
              <a:t>signaler på ohälsa uppmärksammas i ett tidigt stadium och hanteras enligt universitetets rutiner</a:t>
            </a:r>
          </a:p>
          <a:p>
            <a:pPr lvl="0"/>
            <a:r>
              <a:rPr lang="sv-SE" sz="5600" dirty="0"/>
              <a:t>alla chefer, medarbetare och studerande bidrar till en öppenhet och transparens så att tystnadskultur motverkas</a:t>
            </a:r>
          </a:p>
          <a:p>
            <a:pPr lvl="0"/>
            <a:r>
              <a:rPr lang="sv-SE" sz="5600" dirty="0"/>
              <a:t>alla medarbetare och studerande får den introduktion och information de behöver för att kunna arbeta tryggt och säkert</a:t>
            </a:r>
          </a:p>
          <a:p>
            <a:pPr lvl="0"/>
            <a:r>
              <a:rPr lang="sv-SE" sz="5600" dirty="0"/>
              <a:t>alla chefer får den utbildning de behöver för att kunna ansvara för tilldelade arbetsmiljöuppgifter</a:t>
            </a:r>
          </a:p>
          <a:p>
            <a:pPr lvl="0"/>
            <a:r>
              <a:rPr lang="sv-SE" sz="5600" dirty="0"/>
              <a:t>undersökningar, riskbedömningar, samt kontroll och uppföljningar av dessa utförs regelbundet gällande den fysiska, organisatoriska och sociala arbetsmiljön</a:t>
            </a:r>
          </a:p>
          <a:p>
            <a:pPr lvl="0"/>
            <a:r>
              <a:rPr lang="sv-SE" sz="5600" dirty="0"/>
              <a:t>uppföljningar av det systematiska arbetsmiljöarbetet genomförs årligen med stöd av de universitetsgemensamma rutinerna</a:t>
            </a:r>
          </a:p>
          <a:p>
            <a:endParaRPr lang="sv-SE" sz="3600" dirty="0"/>
          </a:p>
        </p:txBody>
      </p:sp>
    </p:spTree>
    <p:extLst>
      <p:ext uri="{BB962C8B-B14F-4D97-AF65-F5344CB8AC3E}">
        <p14:creationId xmlns:p14="http://schemas.microsoft.com/office/powerpoint/2010/main" val="159095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a:t>
            </a:r>
            <a:endParaRPr lang="sv-SE" dirty="0"/>
          </a:p>
        </p:txBody>
      </p:sp>
      <p:sp>
        <p:nvSpPr>
          <p:cNvPr id="3" name="Platshållare för innehåll 2"/>
          <p:cNvSpPr>
            <a:spLocks noGrp="1"/>
          </p:cNvSpPr>
          <p:nvPr>
            <p:ph idx="1"/>
          </p:nvPr>
        </p:nvSpPr>
        <p:spPr/>
        <p:txBody>
          <a:bodyPr>
            <a:normAutofit lnSpcReduction="10000"/>
          </a:bodyPr>
          <a:lstStyle/>
          <a:p>
            <a:r>
              <a:rPr lang="sv-SE" i="1" dirty="0"/>
              <a:t>Chefer</a:t>
            </a:r>
            <a:r>
              <a:rPr lang="sv-SE" dirty="0"/>
              <a:t> ansvarar för att arbetsmiljöarbetet följer gällande lagstiftning och uppgiftsfördelningar inom arbetsmiljöområdet</a:t>
            </a:r>
            <a:r>
              <a:rPr lang="sv-SE" dirty="0" smtClean="0"/>
              <a:t>. </a:t>
            </a:r>
            <a:r>
              <a:rPr lang="sv-SE" i="1" dirty="0" smtClean="0"/>
              <a:t>Prefekter </a:t>
            </a:r>
            <a:r>
              <a:rPr lang="sv-SE" dirty="0" smtClean="0"/>
              <a:t>har motsvarande ansvar gällande studiemiljön. </a:t>
            </a:r>
            <a:endParaRPr lang="sv-SE" dirty="0"/>
          </a:p>
          <a:p>
            <a:r>
              <a:rPr lang="sv-SE" i="1" dirty="0" smtClean="0"/>
              <a:t>Medarbetare </a:t>
            </a:r>
            <a:r>
              <a:rPr lang="sv-SE" i="1" dirty="0"/>
              <a:t>och studerande</a:t>
            </a:r>
            <a:r>
              <a:rPr lang="sv-SE" dirty="0"/>
              <a:t> medverkar i arbetsmiljöarbetet genom att ta ansvar för eget beteende, följa instruktioner och påtala risker. Därtill ska de ges möjlighet att engagera sig i gemensamma arbetsmiljöfrågor. </a:t>
            </a:r>
          </a:p>
          <a:p>
            <a:r>
              <a:rPr lang="sv-SE" i="1" dirty="0" smtClean="0"/>
              <a:t>Skyddsombud </a:t>
            </a:r>
            <a:r>
              <a:rPr lang="sv-SE" i="1" dirty="0"/>
              <a:t>och studerandeskyddsombud</a:t>
            </a:r>
            <a:r>
              <a:rPr lang="sv-SE" dirty="0"/>
              <a:t> företräder medarbetare respektive studerande. </a:t>
            </a:r>
            <a:r>
              <a:rPr lang="sv-SE" dirty="0" smtClean="0"/>
              <a:t>Skyddsombud </a:t>
            </a:r>
            <a:r>
              <a:rPr lang="sv-SE" dirty="0"/>
              <a:t>har rätt att kräva åtgärder i de fall då arbetsgivaren inte uppfyller kraven i arbetsmiljölagstiftningen.</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2104194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Information angående fastställande av mål för arbetsmiljöarbetet</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a:t>Universitetsövergripande mål för arbetsmiljöarbetet fastställs och följs upp av rektor efter samverkan i den centrala skyddskommittén. </a:t>
            </a:r>
          </a:p>
          <a:p>
            <a:r>
              <a:rPr lang="sv-SE" dirty="0" smtClean="0"/>
              <a:t>Lokala </a:t>
            </a:r>
            <a:r>
              <a:rPr lang="sv-SE" dirty="0"/>
              <a:t>mål på fakultetsnivå och för gemensamma förvaltningen beslutas av dekan, respektive förvaltningschef efter samverkan i lokala skyddskommittéer. Institutioners/sektioners mål för arbetsmiljöarbetet beslutas av prefekt respektive sektionschef efter samverkan enligt universitetets arbetsmiljöavtal. </a:t>
            </a:r>
          </a:p>
          <a:p>
            <a:r>
              <a:rPr lang="sv-SE" dirty="0" smtClean="0"/>
              <a:t>Målen </a:t>
            </a:r>
            <a:r>
              <a:rPr lang="sv-SE" dirty="0"/>
              <a:t>grundas på resultatet av uppföljningen av det systematiska arbetsmiljöarbetet, på behov som framkommit genom andra undersökningar och uppföljning av ohälsa samt efter samråd med skyddsombud inklusive studerandeskyddsombud och chefer. Målen ska vara uppföljningsbara. </a:t>
            </a:r>
          </a:p>
        </p:txBody>
      </p:sp>
    </p:spTree>
    <p:extLst>
      <p:ext uri="{BB962C8B-B14F-4D97-AF65-F5344CB8AC3E}">
        <p14:creationId xmlns:p14="http://schemas.microsoft.com/office/powerpoint/2010/main" val="1988543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U-mall-Sve-2018-16-9" id="{A8FBA271-BC2D-3643-B276-AEFB0CEA52EA}" vid="{AB3945ED-EEC1-D44F-ACA2-D3AED089C8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LU-mall-Sve-2018-okt-16-9</Template>
  <TotalTime>382</TotalTime>
  <Words>895</Words>
  <Application>Microsoft Office PowerPoint</Application>
  <PresentationFormat>Bredbild</PresentationFormat>
  <Paragraphs>78</Paragraphs>
  <Slides>12</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Helvetica Light</vt:lpstr>
      <vt:lpstr>Systemtypsnitt</vt:lpstr>
      <vt:lpstr>Times New Roman</vt:lpstr>
      <vt:lpstr>Office-tema</vt:lpstr>
      <vt:lpstr>PowerPoint-presentation</vt:lpstr>
      <vt:lpstr>Bakgrund</vt:lpstr>
      <vt:lpstr>Revideringsgruppen </vt:lpstr>
      <vt:lpstr>Lagstiftning</vt:lpstr>
      <vt:lpstr>Arbetsmiljöpolicy för LU</vt:lpstr>
      <vt:lpstr>Vad?</vt:lpstr>
      <vt:lpstr>Hur?</vt:lpstr>
      <vt:lpstr>Vem?</vt:lpstr>
      <vt:lpstr>Information angående fastställande av mål för arbetsmiljöarbetet</vt:lpstr>
      <vt:lpstr>Giltighetstid och revidering </vt:lpstr>
      <vt:lpstr>Relaterade dokument och rutiner</vt:lpstr>
      <vt:lpstr>PowerPoint-presentation</vt:lpstr>
    </vt:vector>
  </TitlesOfParts>
  <Company>LDC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Sjösten</dc:creator>
  <cp:lastModifiedBy>Anna Sjösten</cp:lastModifiedBy>
  <cp:revision>13</cp:revision>
  <dcterms:created xsi:type="dcterms:W3CDTF">2018-11-27T12:08:22Z</dcterms:created>
  <dcterms:modified xsi:type="dcterms:W3CDTF">2019-01-14T07:23:18Z</dcterms:modified>
</cp:coreProperties>
</file>